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5" r:id="rId2"/>
    <p:sldId id="257" r:id="rId3"/>
    <p:sldId id="259" r:id="rId4"/>
    <p:sldId id="267" r:id="rId5"/>
    <p:sldId id="256" r:id="rId6"/>
    <p:sldId id="268" r:id="rId7"/>
    <p:sldId id="270" r:id="rId8"/>
    <p:sldId id="272" r:id="rId9"/>
    <p:sldId id="261" r:id="rId10"/>
    <p:sldId id="273" r:id="rId11"/>
    <p:sldId id="262" r:id="rId12"/>
    <p:sldId id="264" r:id="rId13"/>
    <p:sldId id="269" r:id="rId14"/>
    <p:sldId id="271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CB93"/>
    <a:srgbClr val="7CC3DC"/>
    <a:srgbClr val="55ABDD"/>
    <a:srgbClr val="7AAF94"/>
    <a:srgbClr val="1F3671"/>
    <a:srgbClr val="8ED6AD"/>
    <a:srgbClr val="9ADBA4"/>
    <a:srgbClr val="51A2BE"/>
    <a:srgbClr val="CBDA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com Tema 2 - Ênfase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Estilo Claro 1 - Ênfase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Estilo Claro 3 - Ênfase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Estilo com Tema 2 - Ênfase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Estilo com Tema 2 - Ênfase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Estilo Médio 1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2" d="100"/>
          <a:sy n="112" d="100"/>
        </p:scale>
        <p:origin x="492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CFC99-7F89-4666-8C5A-4C32CAFAB0B9}" type="datetimeFigureOut">
              <a:rPr lang="pt-BR" smtClean="0"/>
              <a:t>02/05/2020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A374E-6B00-472A-AF53-C0E030B68F2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35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Vocês vão precisar me explicar umas coisas aqui....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8E072-155D-4915-9897-F10CC38ECF72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8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5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87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84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940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326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7185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609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340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88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4813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65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AC5EB-EB38-4174-A09A-9BDF9E740A95}" type="datetimeFigureOut">
              <a:rPr lang="pt-BR" smtClean="0"/>
              <a:pPr/>
              <a:t>02/05/2020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3F21E-4A4C-41F5-8D04-DD9DF05C06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87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microsoft.com/office/2007/relationships/hdphoto" Target="../media/hdphoto4.wdp"/><Relationship Id="rId12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34.png"/><Relationship Id="rId10" Type="http://schemas.microsoft.com/office/2007/relationships/hdphoto" Target="../media/hdphoto10.wdp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7.png"/><Relationship Id="rId21" Type="http://schemas.openxmlformats.org/officeDocument/2006/relationships/image" Target="../media/image53.png"/><Relationship Id="rId7" Type="http://schemas.openxmlformats.org/officeDocument/2006/relationships/image" Target="../media/image41.png"/><Relationship Id="rId12" Type="http://schemas.openxmlformats.org/officeDocument/2006/relationships/image" Target="../media/image45.pn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image" Target="../media/image32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microsoft.com/office/2007/relationships/hdphoto" Target="../media/hdphoto11.wdp"/><Relationship Id="rId24" Type="http://schemas.openxmlformats.org/officeDocument/2006/relationships/image" Target="../media/image56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60.png"/><Relationship Id="rId10" Type="http://schemas.openxmlformats.org/officeDocument/2006/relationships/image" Target="../media/image44.pn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28.png"/><Relationship Id="rId22" Type="http://schemas.openxmlformats.org/officeDocument/2006/relationships/image" Target="../media/image54.png"/><Relationship Id="rId27" Type="http://schemas.openxmlformats.org/officeDocument/2006/relationships/image" Target="../media/image59.png"/><Relationship Id="rId30" Type="http://schemas.microsoft.com/office/2007/relationships/hdphoto" Target="../media/hdphoto12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Simulador%20financeiro/simulador.html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eg"/><Relationship Id="rId5" Type="http://schemas.openxmlformats.org/officeDocument/2006/relationships/hyperlink" Target="site6/index.html" TargetMode="External"/><Relationship Id="rId4" Type="http://schemas.microsoft.com/office/2007/relationships/hdphoto" Target="../media/hdphoto9.wdp"/><Relationship Id="rId9" Type="http://schemas.openxmlformats.org/officeDocument/2006/relationships/image" Target="../media/image6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5.png"/><Relationship Id="rId7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9"/>
          <a:stretch/>
        </p:blipFill>
        <p:spPr>
          <a:xfrm>
            <a:off x="2434072" y="-494311"/>
            <a:ext cx="10271923" cy="761158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96"/>
          <a:stretch/>
        </p:blipFill>
        <p:spPr>
          <a:xfrm>
            <a:off x="0" y="4647037"/>
            <a:ext cx="12192000" cy="22109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45" t="5465" r="16862" b="49290"/>
          <a:stretch/>
        </p:blipFill>
        <p:spPr>
          <a:xfrm>
            <a:off x="5057351" y="524881"/>
            <a:ext cx="6865496" cy="3102964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64798" y="629813"/>
            <a:ext cx="435757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APRESENTAÇÃO</a:t>
            </a:r>
          </a:p>
          <a:p>
            <a:r>
              <a:rPr lang="pt-BR" sz="4400" dirty="0" smtClean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2ªSPRINT</a:t>
            </a:r>
          </a:p>
          <a:p>
            <a:endParaRPr lang="pt-BR" sz="4400" dirty="0" smtClean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endParaRPr lang="pt-BR" sz="4400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  <a:p>
            <a:r>
              <a:rPr lang="pt-BR" sz="3200" dirty="0" smtClean="0">
                <a:solidFill>
                  <a:srgbClr val="CBDA99"/>
                </a:solidFill>
                <a:latin typeface="Bahnschrift SemiBold SemiConden" panose="020B0502040204020203" pitchFamily="34" charset="0"/>
              </a:rPr>
              <a:t>Monitoramento do cultivo de soja</a:t>
            </a:r>
            <a:endParaRPr lang="pt-BR" sz="3200" dirty="0">
              <a:solidFill>
                <a:srgbClr val="CBDA99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92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223733" y="1536174"/>
            <a:ext cx="5744535" cy="378565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pt-BR" sz="8000" b="1" dirty="0" smtClean="0">
                <a:solidFill>
                  <a:srgbClr val="5CC49F"/>
                </a:solidFill>
                <a:latin typeface="Bahnschrift SemiBold SemiConden" panose="020B0502040204020203" pitchFamily="34" charset="0"/>
              </a:rPr>
              <a:t>FERRAMENTA</a:t>
            </a:r>
          </a:p>
          <a:p>
            <a:pPr algn="ctr"/>
            <a:r>
              <a:rPr lang="pt-BR" sz="8000" b="1" dirty="0" smtClean="0">
                <a:solidFill>
                  <a:srgbClr val="5CC49F"/>
                </a:solidFill>
                <a:latin typeface="Bahnschrift SemiBold SemiConden" panose="020B0502040204020203" pitchFamily="34" charset="0"/>
              </a:rPr>
              <a:t>DE </a:t>
            </a:r>
          </a:p>
          <a:p>
            <a:pPr algn="ctr"/>
            <a:r>
              <a:rPr lang="pt-BR" sz="8000" b="1" dirty="0" smtClean="0">
                <a:solidFill>
                  <a:srgbClr val="5CC49F"/>
                </a:solidFill>
                <a:latin typeface="Bahnschrift SemiBold SemiConden" panose="020B0502040204020203" pitchFamily="34" charset="0"/>
              </a:rPr>
              <a:t>TRABALHO</a:t>
            </a:r>
            <a:endParaRPr lang="pt-BR" sz="8000" b="1" dirty="0">
              <a:solidFill>
                <a:srgbClr val="5CC49F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762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3475076"/>
              </p:ext>
            </p:extLst>
          </p:nvPr>
        </p:nvGraphicFramePr>
        <p:xfrm>
          <a:off x="1475091" y="654786"/>
          <a:ext cx="9241818" cy="6062024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16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95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4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46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17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39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9906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ID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Requisito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baseline="0" dirty="0" smtClean="0">
                          <a:latin typeface="Arial" pitchFamily="34" charset="0"/>
                          <a:cs typeface="Arial" pitchFamily="34" charset="0"/>
                        </a:rPr>
                        <a:t>  </a:t>
                      </a:r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Classificação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    Tamanho</a:t>
                      </a:r>
                    </a:p>
                    <a:p>
                      <a:pPr algn="l" fontAlgn="b"/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  /</a:t>
                      </a:r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Dificuldade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    Ordem de</a:t>
                      </a:r>
                      <a:endParaRPr lang="pt-BR" sz="1200" u="none" strike="noStrike" baseline="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l" fontAlgn="b"/>
                      <a:r>
                        <a:rPr lang="pt-BR" sz="1200" u="none" strike="noStrike" baseline="0" dirty="0" smtClean="0">
                          <a:latin typeface="Arial" pitchFamily="34" charset="0"/>
                          <a:cs typeface="Arial" pitchFamily="34" charset="0"/>
                        </a:rPr>
                        <a:t>    </a:t>
                      </a:r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execução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>
                          <a:latin typeface="Arial" pitchFamily="34" charset="0"/>
                          <a:cs typeface="Arial" pitchFamily="34" charset="0"/>
                        </a:rPr>
                        <a:t>Sprint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Criação do site </a:t>
                      </a:r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institucional(protótipo</a:t>
                      </a:r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)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1º 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Criação da página de Cadastro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1º 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Interface de Dados Histórico para consulta do usuário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Criação da página de </a:t>
                      </a:r>
                      <a:r>
                        <a:rPr lang="pt-BR" sz="1200" u="none" strike="noStrike" dirty="0" err="1">
                          <a:latin typeface="Arial" pitchFamily="34" charset="0"/>
                          <a:cs typeface="Arial" pitchFamily="34" charset="0"/>
                        </a:rPr>
                        <a:t>login</a:t>
                      </a:r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 do usuário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1º 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Validação dos dados cadastrados no banco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Importante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O software precisa ser </a:t>
                      </a:r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flexível </a:t>
                      </a:r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para todas as plataformas WEB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Desejável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Interface de Dados em tempo real para consulta para o usuário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6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O software precisa </a:t>
                      </a:r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contatar </a:t>
                      </a:r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quando houver possíveis falhas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Desejavel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906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9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Nosso software precisa ter uma leitura do ambiente de acordo com o cultivo para comparações ideais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10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O sistema analisa os dados para desenvolvimento de informações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Importante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11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Edição do tipo de produto/planta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906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12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O software necessita ter um banco de dados para se comunicar com o </a:t>
                      </a:r>
                      <a:r>
                        <a:rPr lang="pt-BR" sz="1200" u="none" strike="noStrike" dirty="0" err="1">
                          <a:latin typeface="Arial" pitchFamily="34" charset="0"/>
                          <a:cs typeface="Arial" pitchFamily="34" charset="0"/>
                        </a:rPr>
                        <a:t>backend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13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gráficos históricos de umidade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14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gráficos dos dados da previsão do tempo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15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gráficos de histórico de temperatura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764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O software deve enviar e-mails para comunicar o usuário sobre previsões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Desejável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17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O software deve permitir efetuar manutenção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Desejável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7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18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Utilização de sistema </a:t>
                      </a:r>
                      <a:r>
                        <a:rPr lang="pt-BR" sz="1200" u="none" strike="noStrike" dirty="0" err="1">
                          <a:latin typeface="Arial" pitchFamily="34" charset="0"/>
                          <a:cs typeface="Arial" pitchFamily="34" charset="0"/>
                        </a:rPr>
                        <a:t>Arduino</a:t>
                      </a:r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 para realização do projeto 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1ºSprint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19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O sistema verifica o horário e dia com transmição em tempo real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20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Capitação de dados para o banco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>
                          <a:latin typeface="Arial" pitchFamily="34" charset="0"/>
                          <a:cs typeface="Arial" pitchFamily="34" charset="0"/>
                        </a:rPr>
                        <a:t>1ºSprint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21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Implementação dos sensores para o funcionamento do projeto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1º </a:t>
                      </a:r>
                      <a:r>
                        <a:rPr lang="pt-BR" sz="1200" u="none" strike="noStrike" dirty="0" err="1">
                          <a:latin typeface="Arial" pitchFamily="34" charset="0"/>
                          <a:cs typeface="Arial" pitchFamily="34" charset="0"/>
                        </a:rPr>
                        <a:t>Sprint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22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Criação da página de cadastro para administradores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Desejável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>
                          <a:latin typeface="Arial" pitchFamily="34" charset="0"/>
                          <a:cs typeface="Arial" pitchFamily="34" charset="0"/>
                        </a:rPr>
                        <a:t>1ºSprint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23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smtClean="0">
                          <a:latin typeface="Arial" pitchFamily="34" charset="0"/>
                          <a:cs typeface="Arial" pitchFamily="34" charset="0"/>
                        </a:rPr>
                        <a:t>Criação de banco de dados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Essencial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1º </a:t>
                      </a:r>
                      <a:r>
                        <a:rPr lang="pt-BR" sz="1200" u="none" strike="noStrike" dirty="0" err="1">
                          <a:latin typeface="Arial" pitchFamily="34" charset="0"/>
                          <a:cs typeface="Arial" pitchFamily="34" charset="0"/>
                        </a:rPr>
                        <a:t>Sprint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632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rgbClr val="64A270"/>
                          </a:solidFill>
                          <a:latin typeface="Arial" pitchFamily="34" charset="0"/>
                          <a:cs typeface="Arial" pitchFamily="34" charset="0"/>
                        </a:rPr>
                        <a:t>24</a:t>
                      </a:r>
                      <a:endParaRPr lang="pt-BR" sz="1200" b="1" i="0" u="none" strike="noStrike" dirty="0">
                        <a:solidFill>
                          <a:srgbClr val="64A27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L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Implementar de chave de validação do usuário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latin typeface="Arial" pitchFamily="34" charset="0"/>
                          <a:cs typeface="Arial" pitchFamily="34" charset="0"/>
                        </a:rPr>
                        <a:t>Desejável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 err="1">
                          <a:latin typeface="Arial" pitchFamily="34" charset="0"/>
                          <a:cs typeface="Arial" pitchFamily="34" charset="0"/>
                        </a:rPr>
                        <a:t>2ºSprint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5795" marR="5795" marT="5795" marB="27814" anchor="b">
                    <a:lnR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059408"/>
              </p:ext>
            </p:extLst>
          </p:nvPr>
        </p:nvGraphicFramePr>
        <p:xfrm>
          <a:off x="1445698" y="654786"/>
          <a:ext cx="9260913" cy="6062024"/>
        </p:xfrm>
        <a:graphic>
          <a:graphicData uri="http://schemas.openxmlformats.org/drawingml/2006/table">
            <a:tbl>
              <a:tblPr/>
              <a:tblGrid>
                <a:gridCol w="9260913">
                  <a:extLst>
                    <a:ext uri="{9D8B030D-6E8A-4147-A177-3AD203B41FA5}">
                      <a16:colId xmlns:a16="http://schemas.microsoft.com/office/drawing/2014/main" val="4214057439"/>
                    </a:ext>
                  </a:extLst>
                </a:gridCol>
              </a:tblGrid>
              <a:tr h="6062024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76200" cmpd="sng">
                      <a:solidFill>
                        <a:srgbClr val="00BB1C"/>
                      </a:solidFill>
                      <a:prstDash val="solid"/>
                    </a:lnL>
                    <a:lnR w="76200" cmpd="sng">
                      <a:solidFill>
                        <a:srgbClr val="00BB1C"/>
                      </a:solidFill>
                      <a:prstDash val="solid"/>
                    </a:lnR>
                    <a:lnT w="76200" cmpd="sng">
                      <a:solidFill>
                        <a:srgbClr val="00BB1C"/>
                      </a:solidFill>
                      <a:prstDash val="solid"/>
                    </a:lnT>
                    <a:lnB w="76200" cmpd="sng">
                      <a:solidFill>
                        <a:srgbClr val="00BB1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727265"/>
                  </a:ext>
                </a:extLst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3538684" y="0"/>
            <a:ext cx="464422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00BB1C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Planilha Backlog de requisitos</a:t>
            </a:r>
            <a:endParaRPr lang="pt-BR" b="1" dirty="0">
              <a:solidFill>
                <a:srgbClr val="00BB1C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026" name="AutoShape 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4" name="AutoShape 1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6" name="AutoShape 12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8" name="AutoShape 14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0" name="AutoShape 16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2" name="AutoShape 18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44" name="AutoShape 20" descr="blob:https://web.whatsapp.com/04ef347f-cd9f-4b9b-aebf-21c1b83d97d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" name="Picture 32" descr="https://cdn.discordapp.com/attachments/694994757272993863/702604780706594826/plantinha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5603976" flipV="1">
            <a:off x="10432767" y="9210"/>
            <a:ext cx="825942" cy="704082"/>
          </a:xfrm>
          <a:prstGeom prst="rect">
            <a:avLst/>
          </a:prstGeom>
          <a:noFill/>
        </p:spPr>
      </p:pic>
      <p:pic>
        <p:nvPicPr>
          <p:cNvPr id="1056" name="Picture 32" descr="https://cdn.discordapp.com/attachments/694994757272993863/702604780706594826/plantinha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487428" flipV="1">
            <a:off x="423757" y="5966563"/>
            <a:ext cx="1162050" cy="990601"/>
          </a:xfrm>
          <a:prstGeom prst="rect">
            <a:avLst/>
          </a:prstGeom>
          <a:noFill/>
        </p:spPr>
      </p:pic>
      <p:pic>
        <p:nvPicPr>
          <p:cNvPr id="24" name="Picture 32" descr="https://cdn.discordapp.com/attachments/694994757272993863/702604780706594826/plantinha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4993796">
            <a:off x="738983" y="5652388"/>
            <a:ext cx="807420" cy="688293"/>
          </a:xfrm>
          <a:prstGeom prst="rect">
            <a:avLst/>
          </a:prstGeom>
          <a:noFill/>
        </p:spPr>
      </p:pic>
      <p:pic>
        <p:nvPicPr>
          <p:cNvPr id="1058" name="Picture 34" descr="https://cdn.discordapp.com/attachments/694994757272993863/702604779594973215/plantinhas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139200">
            <a:off x="10396967" y="137915"/>
            <a:ext cx="1733550" cy="1390651"/>
          </a:xfrm>
          <a:prstGeom prst="rect">
            <a:avLst/>
          </a:prstGeom>
          <a:noFill/>
        </p:spPr>
      </p:pic>
      <p:pic>
        <p:nvPicPr>
          <p:cNvPr id="28" name="Picture 34" descr="https://cdn.discordapp.com/attachments/694994757272993863/702604779594973215/plantinhas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240663">
            <a:off x="844798" y="-468635"/>
            <a:ext cx="1733550" cy="1390651"/>
          </a:xfrm>
          <a:prstGeom prst="rect">
            <a:avLst/>
          </a:prstGeom>
          <a:noFill/>
        </p:spPr>
      </p:pic>
      <p:pic>
        <p:nvPicPr>
          <p:cNvPr id="29" name="Picture 32" descr="https://cdn.discordapp.com/attachments/694994757272993863/702604780706594826/plantinha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8674913" flipV="1">
            <a:off x="671280" y="315006"/>
            <a:ext cx="825942" cy="704082"/>
          </a:xfrm>
          <a:prstGeom prst="rect">
            <a:avLst/>
          </a:prstGeom>
          <a:noFill/>
        </p:spPr>
      </p:pic>
      <p:pic>
        <p:nvPicPr>
          <p:cNvPr id="1060" name="Picture 36" descr="https://cdn.discordapp.com/attachments/694994757272993863/702604783298543636/plantinha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9590366">
            <a:off x="10514886" y="5139622"/>
            <a:ext cx="959695" cy="920323"/>
          </a:xfrm>
          <a:prstGeom prst="rect">
            <a:avLst/>
          </a:prstGeom>
          <a:noFill/>
        </p:spPr>
      </p:pic>
      <p:pic>
        <p:nvPicPr>
          <p:cNvPr id="32" name="Picture 36" descr="https://cdn.discordapp.com/attachments/694994757272993863/702604783298543636/plantinha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575900">
            <a:off x="10557644" y="5617649"/>
            <a:ext cx="959695" cy="920323"/>
          </a:xfrm>
          <a:prstGeom prst="rect">
            <a:avLst/>
          </a:prstGeom>
          <a:noFill/>
        </p:spPr>
      </p:pic>
      <p:pic>
        <p:nvPicPr>
          <p:cNvPr id="33" name="Picture 34" descr="https://cdn.discordapp.com/attachments/694994757272993863/702604779594973215/plantinhas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825051">
            <a:off x="10415734" y="1850974"/>
            <a:ext cx="1243517" cy="997547"/>
          </a:xfrm>
          <a:prstGeom prst="rect">
            <a:avLst/>
          </a:prstGeom>
          <a:noFill/>
        </p:spPr>
      </p:pic>
      <p:pic>
        <p:nvPicPr>
          <p:cNvPr id="34" name="Picture 32" descr="https://cdn.discordapp.com/attachments/694994757272993863/702604780706594826/plantinha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4993796">
            <a:off x="432804" y="2084599"/>
            <a:ext cx="1149343" cy="979769"/>
          </a:xfrm>
          <a:prstGeom prst="rect">
            <a:avLst/>
          </a:prstGeom>
          <a:noFill/>
        </p:spPr>
      </p:pic>
      <p:pic>
        <p:nvPicPr>
          <p:cNvPr id="35" name="Picture 32" descr="https://cdn.discordapp.com/attachments/694994757272993863/702604780706594826/plantinha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487428" flipV="1">
            <a:off x="828422" y="2718460"/>
            <a:ext cx="697354" cy="594466"/>
          </a:xfrm>
          <a:prstGeom prst="rect">
            <a:avLst/>
          </a:prstGeom>
          <a:noFill/>
        </p:spPr>
      </p:pic>
      <p:pic>
        <p:nvPicPr>
          <p:cNvPr id="36" name="Picture 36" descr="https://cdn.discordapp.com/attachments/694994757272993863/702604783298543636/plantinha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7918120">
            <a:off x="9663708" y="185688"/>
            <a:ext cx="575564" cy="551951"/>
          </a:xfrm>
          <a:prstGeom prst="rect">
            <a:avLst/>
          </a:prstGeom>
          <a:noFill/>
        </p:spPr>
      </p:pic>
      <p:pic>
        <p:nvPicPr>
          <p:cNvPr id="37" name="Picture 36" descr="https://cdn.discordapp.com/attachments/694994757272993863/702604783298543636/plantinhas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4143524" flipH="1">
            <a:off x="2455387" y="216601"/>
            <a:ext cx="511095" cy="490127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5" b="33037"/>
          <a:stretch/>
        </p:blipFill>
        <p:spPr>
          <a:xfrm>
            <a:off x="-59166" y="-15498"/>
            <a:ext cx="12251165" cy="6865750"/>
          </a:xfrm>
          <a:prstGeom prst="rect">
            <a:avLst/>
          </a:prstGeom>
        </p:spPr>
      </p:pic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005564"/>
              </p:ext>
            </p:extLst>
          </p:nvPr>
        </p:nvGraphicFramePr>
        <p:xfrm>
          <a:off x="943817" y="2832652"/>
          <a:ext cx="10245198" cy="386791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{2D5ABB26-0587-4C30-8999-92F81FD0307C}</a:tableStyleId>
              </a:tblPr>
              <a:tblGrid>
                <a:gridCol w="425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10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1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8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692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75071"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 smtClean="0">
                          <a:latin typeface="Bahnschrift SemiBold SemiConden" panose="020B0502040204020203" pitchFamily="34" charset="0"/>
                        </a:rPr>
                        <a:t>ID</a:t>
                      </a:r>
                      <a:endParaRPr lang="pt-BR" sz="1400" b="1" kern="1200" dirty="0" smtClean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 smtClean="0">
                          <a:latin typeface="Bahnschrift SemiBold SemiConden" panose="020B0502040204020203" pitchFamily="34" charset="0"/>
                        </a:rPr>
                        <a:t>Requisitos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 smtClean="0">
                          <a:latin typeface="Bahnschrift SemiBold SemiConden" panose="020B0502040204020203" pitchFamily="34" charset="0"/>
                        </a:rPr>
                        <a:t>Classificação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 smtClean="0">
                          <a:latin typeface="Bahnschrift SemiBold SemiConden" panose="020B0502040204020203" pitchFamily="34" charset="0"/>
                        </a:rPr>
                        <a:t>Tamanho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kern="1200" dirty="0" smtClean="0">
                          <a:latin typeface="Bahnschrift SemiBold SemiConden" panose="020B0502040204020203" pitchFamily="34" charset="0"/>
                        </a:rPr>
                        <a:t>Ordem de</a:t>
                      </a:r>
                    </a:p>
                    <a:p>
                      <a:pPr algn="ctr"/>
                      <a:r>
                        <a:rPr lang="pt-BR" sz="1400" b="1" kern="1200" dirty="0" smtClean="0">
                          <a:latin typeface="Bahnschrift SemiBold SemiConden" panose="020B0502040204020203" pitchFamily="34" charset="0"/>
                        </a:rPr>
                        <a:t> execução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278"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Criação do site institucional (protótipo)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Importante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278"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Criação da página de cadastro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302"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Criação da página de </a:t>
                      </a:r>
                      <a:r>
                        <a:rPr lang="pt-BR" sz="1400" kern="1200" dirty="0" err="1" smtClean="0">
                          <a:latin typeface="Bahnschrift SemiBold SemiConden" panose="020B0502040204020203" pitchFamily="34" charset="0"/>
                        </a:rPr>
                        <a:t>login</a:t>
                      </a:r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 do usuário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err="1" smtClean="0">
                          <a:latin typeface="Bahnschrift SemiBold SemiConden" panose="020B0502040204020203" pitchFamily="34" charset="0"/>
                        </a:rPr>
                        <a:t>Essencia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278"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4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Utilização de sistema </a:t>
                      </a:r>
                      <a:r>
                        <a:rPr lang="pt-BR" sz="1400" kern="1200" dirty="0" err="1" smtClean="0">
                          <a:latin typeface="Bahnschrift SemiBold SemiConden" panose="020B0502040204020203" pitchFamily="34" charset="0"/>
                        </a:rPr>
                        <a:t>Arduino</a:t>
                      </a:r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 para realização do projeto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4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735"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Capitação de dados para o banco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-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-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2110"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6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Implementação dos sensores para o funcionamento do projeto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-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-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5794"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7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Criação da página de cadastro para administradores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Desejável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-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-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75071"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8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Criação de banco de dados</a:t>
                      </a:r>
                    </a:p>
                    <a:p>
                      <a:pPr algn="ctr"/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Essencial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-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kern="1200" dirty="0" smtClean="0">
                          <a:latin typeface="Bahnschrift SemiBold SemiConden" panose="020B0502040204020203" pitchFamily="34" charset="0"/>
                        </a:rPr>
                        <a:t>-</a:t>
                      </a:r>
                      <a:endParaRPr lang="pt-BR" sz="1400" b="1" kern="1200" dirty="0">
                        <a:solidFill>
                          <a:schemeClr val="tx1"/>
                        </a:solidFill>
                        <a:latin typeface="Bahnschrift SemiBold SemiConden" panose="020B0502040204020203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8ED6A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3149600" y="0"/>
            <a:ext cx="54718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smtClean="0">
                <a:solidFill>
                  <a:srgbClr val="5CC49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cs typeface="Arial" pitchFamily="34" charset="0"/>
              </a:rPr>
              <a:t>REQUISITOS DA SPRINT</a:t>
            </a:r>
            <a:endParaRPr lang="pt-BR" sz="2800" b="1" dirty="0">
              <a:solidFill>
                <a:srgbClr val="5CC49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2170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729" y="-690575"/>
            <a:ext cx="12514729" cy="7645394"/>
          </a:xfrm>
          <a:prstGeom prst="rect">
            <a:avLst/>
          </a:prstGeom>
        </p:spPr>
      </p:pic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534418"/>
              </p:ext>
            </p:extLst>
          </p:nvPr>
        </p:nvGraphicFramePr>
        <p:xfrm>
          <a:off x="1573304" y="896145"/>
          <a:ext cx="9133991" cy="56445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7543">
                  <a:extLst>
                    <a:ext uri="{9D8B030D-6E8A-4147-A177-3AD203B41FA5}">
                      <a16:colId xmlns:a16="http://schemas.microsoft.com/office/drawing/2014/main" val="2472460285"/>
                    </a:ext>
                  </a:extLst>
                </a:gridCol>
                <a:gridCol w="2259106">
                  <a:extLst>
                    <a:ext uri="{9D8B030D-6E8A-4147-A177-3AD203B41FA5}">
                      <a16:colId xmlns:a16="http://schemas.microsoft.com/office/drawing/2014/main" val="2221862563"/>
                    </a:ext>
                  </a:extLst>
                </a:gridCol>
                <a:gridCol w="1573306">
                  <a:extLst>
                    <a:ext uri="{9D8B030D-6E8A-4147-A177-3AD203B41FA5}">
                      <a16:colId xmlns:a16="http://schemas.microsoft.com/office/drawing/2014/main" val="1989178349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1157003647"/>
                    </a:ext>
                  </a:extLst>
                </a:gridCol>
                <a:gridCol w="1021977">
                  <a:extLst>
                    <a:ext uri="{9D8B030D-6E8A-4147-A177-3AD203B41FA5}">
                      <a16:colId xmlns:a16="http://schemas.microsoft.com/office/drawing/2014/main" val="2056390647"/>
                    </a:ext>
                  </a:extLst>
                </a:gridCol>
                <a:gridCol w="823707">
                  <a:extLst>
                    <a:ext uri="{9D8B030D-6E8A-4147-A177-3AD203B41FA5}">
                      <a16:colId xmlns:a16="http://schemas.microsoft.com/office/drawing/2014/main" val="1806295186"/>
                    </a:ext>
                  </a:extLst>
                </a:gridCol>
                <a:gridCol w="1963270">
                  <a:extLst>
                    <a:ext uri="{9D8B030D-6E8A-4147-A177-3AD203B41FA5}">
                      <a16:colId xmlns:a16="http://schemas.microsoft.com/office/drawing/2014/main" val="2400629001"/>
                    </a:ext>
                  </a:extLst>
                </a:gridCol>
              </a:tblGrid>
              <a:tr h="798184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ID</a:t>
                      </a:r>
                      <a:endParaRPr lang="pt-BR" sz="28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Descrição</a:t>
                      </a:r>
                      <a:endParaRPr lang="pt-BR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Probabilidade</a:t>
                      </a:r>
                      <a:endParaRPr lang="pt-BR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Impacto</a:t>
                      </a:r>
                      <a:endParaRPr lang="pt-BR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Fator de Risco</a:t>
                      </a:r>
                      <a:endParaRPr lang="pt-BR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Ação</a:t>
                      </a:r>
                      <a:endParaRPr lang="pt-BR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 SemiConden" panose="020B0502040204020203" pitchFamily="34" charset="0"/>
                        </a:rPr>
                        <a:t>Como</a:t>
                      </a:r>
                      <a:endParaRPr lang="pt-BR" sz="24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4325208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Problema de conexão com internet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9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  <a:endParaRPr lang="pt-BR" sz="18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 dados móveis no celular para utilizar caso a conexão caia</a:t>
                      </a:r>
                      <a:endParaRPr lang="pt-BR" sz="12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843527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Integrante despreparado para Sprint</a:t>
                      </a:r>
                      <a:r>
                        <a:rPr lang="pt-BR" sz="1600" baseline="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  <a:endParaRPr lang="pt-BR" sz="18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preparar e ensaiar com o grupo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669197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Queda</a:t>
                      </a:r>
                      <a:r>
                        <a:rPr lang="pt-BR" sz="1600" baseline="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de energia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  <a:endParaRPr lang="pt-BR" sz="18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e chamar por ajuda técnica se possível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567596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4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Sprint/projeto</a:t>
                      </a:r>
                      <a:r>
                        <a:rPr lang="pt-BR" sz="1600" baseline="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incompleta(o)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  <a:endParaRPr lang="pt-BR" sz="18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Checar se tudo foi feito para não acontecer imprevistos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3247205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5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Defeito</a:t>
                      </a:r>
                      <a:r>
                        <a:rPr lang="pt-BR" baseline="0" dirty="0" smtClean="0"/>
                        <a:t> no sensor</a:t>
                      </a:r>
                      <a:endParaRPr lang="pt-BR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</a:t>
                      </a:r>
                      <a:endParaRPr lang="pt-BR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</a:t>
                      </a:r>
                      <a:endParaRPr lang="pt-BR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6</a:t>
                      </a:r>
                      <a:endParaRPr lang="pt-BR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mitigar</a:t>
                      </a:r>
                      <a:endParaRPr lang="pt-BR" dirty="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Testar os sensores antes da apresentação e ter sensores extras</a:t>
                      </a:r>
                      <a:endParaRPr lang="pt-BR" dirty="0"/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891285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6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ZOOM</a:t>
                      </a:r>
                      <a:r>
                        <a:rPr lang="pt-BR" sz="1600" baseline="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 cair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3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Mitigar</a:t>
                      </a:r>
                      <a:endParaRPr lang="pt-BR" sz="18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Estabelecendo uma conexão forte de internet e usar celular como plano B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7714554"/>
                  </a:ext>
                </a:extLst>
              </a:tr>
              <a:tr h="516513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7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Perda de integrante</a:t>
                      </a:r>
                      <a:endParaRPr lang="pt-BR" sz="16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1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2</a:t>
                      </a:r>
                      <a:endParaRPr lang="pt-BR" sz="32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smtClean="0">
                          <a:solidFill>
                            <a:schemeClr val="bg1"/>
                          </a:solidFill>
                          <a:latin typeface="Bahnschrift SemiBold SemiConden" panose="020B0502040204020203" pitchFamily="34" charset="0"/>
                        </a:rPr>
                        <a:t>Evitar</a:t>
                      </a:r>
                      <a:endParaRPr lang="pt-BR" sz="1800" dirty="0">
                        <a:solidFill>
                          <a:schemeClr val="bg1"/>
                        </a:solidFill>
                        <a:latin typeface="Bahnschrift SemiBold SemiConden" panose="020B0502040204020203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i="0" kern="1200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Apoiando, dando uma palavra amiga</a:t>
                      </a:r>
                      <a:endParaRPr lang="pt-BR" sz="10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0805930"/>
                  </a:ext>
                </a:extLst>
              </a:tr>
            </a:tbl>
          </a:graphicData>
        </a:graphic>
      </p:graphicFrame>
      <p:sp>
        <p:nvSpPr>
          <p:cNvPr id="4" name="CaixaDeTexto 3"/>
          <p:cNvSpPr txBox="1"/>
          <p:nvPr/>
        </p:nvSpPr>
        <p:spPr>
          <a:xfrm>
            <a:off x="4419075" y="516367"/>
            <a:ext cx="4410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/>
                <a:cs typeface="Arial" pitchFamily="34" charset="0"/>
              </a:rPr>
              <a:t>PLANILHA DE RISCOS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28142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4542378" y="2105561"/>
            <a:ext cx="310724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dirty="0" smtClean="0">
                <a:solidFill>
                  <a:srgbClr val="5CC49F"/>
                </a:solidFill>
                <a:latin typeface="Bahnschrift SemiBold SemiConden"/>
                <a:cs typeface="Arial" pitchFamily="34" charset="0"/>
              </a:rPr>
              <a:t>FIM</a:t>
            </a:r>
            <a:endParaRPr lang="pt-BR" sz="13800" b="1" dirty="0">
              <a:solidFill>
                <a:srgbClr val="5CC49F"/>
              </a:solidFill>
              <a:latin typeface="Bahnschrift SemiBold SemiConden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04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4505"/>
            <a:ext cx="12192000" cy="412349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8ED6AD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79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76" y="84760"/>
            <a:ext cx="4935758" cy="87349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9614018" y="3965322"/>
            <a:ext cx="257798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dirty="0" smtClean="0">
                <a:solidFill>
                  <a:srgbClr val="8ED6AD"/>
                </a:solidFill>
                <a:latin typeface="Arial Rounded MT Bold" panose="020F0704030504030204" pitchFamily="34" charset="0"/>
              </a:rPr>
              <a:t>2º</a:t>
            </a:r>
            <a:endParaRPr lang="pt-BR" sz="11500" dirty="0">
              <a:solidFill>
                <a:srgbClr val="8ED6AD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11083895" y="5341121"/>
            <a:ext cx="658026" cy="0"/>
          </a:xfrm>
          <a:prstGeom prst="line">
            <a:avLst/>
          </a:prstGeom>
          <a:ln w="50800" cap="rnd">
            <a:solidFill>
              <a:srgbClr val="8ED6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5" t="84431" r="56446"/>
          <a:stretch/>
        </p:blipFill>
        <p:spPr>
          <a:xfrm>
            <a:off x="8338520" y="6328356"/>
            <a:ext cx="532014" cy="52964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1" t="32730" r="21764" b="32056"/>
          <a:stretch/>
        </p:blipFill>
        <p:spPr>
          <a:xfrm>
            <a:off x="4454242" y="4144206"/>
            <a:ext cx="4880990" cy="2785274"/>
          </a:xfrm>
          <a:prstGeom prst="rect">
            <a:avLst/>
          </a:prstGeom>
        </p:spPr>
      </p:pic>
      <p:grpSp>
        <p:nvGrpSpPr>
          <p:cNvPr id="4" name="Agrupar 3"/>
          <p:cNvGrpSpPr/>
          <p:nvPr/>
        </p:nvGrpSpPr>
        <p:grpSpPr>
          <a:xfrm>
            <a:off x="481920" y="2139805"/>
            <a:ext cx="1718699" cy="885264"/>
            <a:chOff x="184747" y="2139805"/>
            <a:chExt cx="1718699" cy="885264"/>
          </a:xfrm>
        </p:grpSpPr>
        <p:sp>
          <p:nvSpPr>
            <p:cNvPr id="2" name="CaixaDeTexto 1"/>
            <p:cNvSpPr txBox="1"/>
            <p:nvPr/>
          </p:nvSpPr>
          <p:spPr>
            <a:xfrm>
              <a:off x="184747" y="2139805"/>
              <a:ext cx="1718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2883 </a:t>
              </a:r>
              <a:r>
                <a:rPr lang="pt-BR" sz="2800" dirty="0" err="1" smtClean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a.C</a:t>
              </a:r>
              <a:endParaRPr lang="pt-BR" sz="2800" dirty="0">
                <a:solidFill>
                  <a:srgbClr val="8ED6AD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14" name="Conector reto 13"/>
            <p:cNvCxnSpPr/>
            <p:nvPr/>
          </p:nvCxnSpPr>
          <p:spPr>
            <a:xfrm flipV="1">
              <a:off x="439932" y="2842953"/>
              <a:ext cx="492197" cy="1094"/>
            </a:xfrm>
            <a:prstGeom prst="line">
              <a:avLst/>
            </a:prstGeom>
            <a:ln w="6350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/>
            <p:cNvCxnSpPr/>
            <p:nvPr/>
          </p:nvCxnSpPr>
          <p:spPr>
            <a:xfrm flipV="1">
              <a:off x="960588" y="2663025"/>
              <a:ext cx="1" cy="362044"/>
            </a:xfrm>
            <a:prstGeom prst="line">
              <a:avLst/>
            </a:prstGeom>
            <a:ln w="4445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Agrupar 8"/>
          <p:cNvGrpSpPr/>
          <p:nvPr/>
        </p:nvGrpSpPr>
        <p:grpSpPr>
          <a:xfrm>
            <a:off x="1275490" y="2663025"/>
            <a:ext cx="3665062" cy="956745"/>
            <a:chOff x="978317" y="2663025"/>
            <a:chExt cx="3665062" cy="956745"/>
          </a:xfrm>
        </p:grpSpPr>
        <p:cxnSp>
          <p:nvCxnSpPr>
            <p:cNvPr id="17" name="Conector reto 16"/>
            <p:cNvCxnSpPr/>
            <p:nvPr/>
          </p:nvCxnSpPr>
          <p:spPr>
            <a:xfrm flipV="1">
              <a:off x="3784030" y="2663025"/>
              <a:ext cx="1" cy="362044"/>
            </a:xfrm>
            <a:prstGeom prst="line">
              <a:avLst/>
            </a:prstGeom>
            <a:ln w="4445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ixaDeTexto 17"/>
            <p:cNvSpPr txBox="1"/>
            <p:nvPr/>
          </p:nvSpPr>
          <p:spPr>
            <a:xfrm>
              <a:off x="2924680" y="3096550"/>
              <a:ext cx="1718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1894 </a:t>
              </a:r>
              <a:r>
                <a:rPr lang="pt-BR" sz="2800" dirty="0" err="1" smtClean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d.C</a:t>
              </a:r>
              <a:endParaRPr lang="pt-BR" sz="2800" dirty="0">
                <a:solidFill>
                  <a:srgbClr val="8ED6AD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24" name="Conector reto 23"/>
            <p:cNvCxnSpPr/>
            <p:nvPr/>
          </p:nvCxnSpPr>
          <p:spPr>
            <a:xfrm flipV="1">
              <a:off x="978317" y="2842953"/>
              <a:ext cx="2777253" cy="1094"/>
            </a:xfrm>
            <a:prstGeom prst="line">
              <a:avLst/>
            </a:prstGeom>
            <a:ln w="6350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Agrupar 12"/>
          <p:cNvGrpSpPr/>
          <p:nvPr/>
        </p:nvGrpSpPr>
        <p:grpSpPr>
          <a:xfrm>
            <a:off x="4081202" y="2133569"/>
            <a:ext cx="3792350" cy="891500"/>
            <a:chOff x="3784029" y="2133569"/>
            <a:chExt cx="3792350" cy="891500"/>
          </a:xfrm>
        </p:grpSpPr>
        <p:cxnSp>
          <p:nvCxnSpPr>
            <p:cNvPr id="19" name="Conector reto 18"/>
            <p:cNvCxnSpPr/>
            <p:nvPr/>
          </p:nvCxnSpPr>
          <p:spPr>
            <a:xfrm flipV="1">
              <a:off x="7048104" y="2663025"/>
              <a:ext cx="1" cy="362044"/>
            </a:xfrm>
            <a:prstGeom prst="line">
              <a:avLst/>
            </a:prstGeom>
            <a:ln w="4445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CaixaDeTexto 19"/>
            <p:cNvSpPr txBox="1"/>
            <p:nvPr/>
          </p:nvSpPr>
          <p:spPr>
            <a:xfrm>
              <a:off x="6519829" y="2133569"/>
              <a:ext cx="1056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1960</a:t>
              </a:r>
              <a:endParaRPr lang="pt-BR" sz="2800" dirty="0">
                <a:solidFill>
                  <a:srgbClr val="8ED6AD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25" name="Conector reto 24"/>
            <p:cNvCxnSpPr/>
            <p:nvPr/>
          </p:nvCxnSpPr>
          <p:spPr>
            <a:xfrm>
              <a:off x="3784029" y="2842953"/>
              <a:ext cx="3235614" cy="0"/>
            </a:xfrm>
            <a:prstGeom prst="line">
              <a:avLst/>
            </a:prstGeom>
            <a:ln w="6350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Agrupar 26"/>
          <p:cNvGrpSpPr/>
          <p:nvPr/>
        </p:nvGrpSpPr>
        <p:grpSpPr>
          <a:xfrm>
            <a:off x="7345276" y="2663025"/>
            <a:ext cx="4364805" cy="956745"/>
            <a:chOff x="7048103" y="2663025"/>
            <a:chExt cx="4364805" cy="956745"/>
          </a:xfrm>
        </p:grpSpPr>
        <p:sp>
          <p:nvSpPr>
            <p:cNvPr id="21" name="CaixaDeTexto 20"/>
            <p:cNvSpPr txBox="1"/>
            <p:nvPr/>
          </p:nvSpPr>
          <p:spPr>
            <a:xfrm>
              <a:off x="9776128" y="3096550"/>
              <a:ext cx="10721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 smtClean="0">
                  <a:solidFill>
                    <a:srgbClr val="8ED6AD"/>
                  </a:solidFill>
                  <a:latin typeface="Arial Rounded MT Bold" panose="020F0704030504030204" pitchFamily="34" charset="0"/>
                </a:rPr>
                <a:t>2020</a:t>
              </a:r>
              <a:endParaRPr lang="pt-BR" sz="2800" dirty="0">
                <a:solidFill>
                  <a:srgbClr val="8ED6AD"/>
                </a:solidFill>
                <a:latin typeface="Arial Rounded MT Bold" panose="020F0704030504030204" pitchFamily="34" charset="0"/>
              </a:endParaRPr>
            </a:p>
          </p:txBody>
        </p:sp>
        <p:cxnSp>
          <p:nvCxnSpPr>
            <p:cNvPr id="22" name="Conector reto 21"/>
            <p:cNvCxnSpPr/>
            <p:nvPr/>
          </p:nvCxnSpPr>
          <p:spPr>
            <a:xfrm flipV="1">
              <a:off x="10312179" y="2663025"/>
              <a:ext cx="1" cy="362044"/>
            </a:xfrm>
            <a:prstGeom prst="line">
              <a:avLst/>
            </a:prstGeom>
            <a:ln w="4445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/>
            <p:cNvCxnSpPr/>
            <p:nvPr/>
          </p:nvCxnSpPr>
          <p:spPr>
            <a:xfrm>
              <a:off x="7048103" y="2842953"/>
              <a:ext cx="4364805" cy="0"/>
            </a:xfrm>
            <a:prstGeom prst="line">
              <a:avLst/>
            </a:prstGeom>
            <a:ln w="63500" cap="rnd">
              <a:solidFill>
                <a:srgbClr val="8ED6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Conector reto 31"/>
          <p:cNvCxnSpPr/>
          <p:nvPr/>
        </p:nvCxnSpPr>
        <p:spPr>
          <a:xfrm flipV="1">
            <a:off x="6667500" y="160020"/>
            <a:ext cx="80010" cy="53340"/>
          </a:xfrm>
          <a:prstGeom prst="line">
            <a:avLst/>
          </a:prstGeom>
          <a:ln w="25400" cap="rnd">
            <a:solidFill>
              <a:srgbClr val="7AAF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m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3" y="3237264"/>
            <a:ext cx="4047592" cy="35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109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03" t="20424" r="39518" b="20606"/>
          <a:stretch/>
        </p:blipFill>
        <p:spPr>
          <a:xfrm>
            <a:off x="223934" y="1752252"/>
            <a:ext cx="3700440" cy="35517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700929" y="2965320"/>
            <a:ext cx="1695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8%</a:t>
            </a:r>
            <a:endParaRPr lang="pt-BR" sz="8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cxnSp>
        <p:nvCxnSpPr>
          <p:cNvPr id="11" name="Conector de Seta Reta 10"/>
          <p:cNvCxnSpPr/>
          <p:nvPr/>
        </p:nvCxnSpPr>
        <p:spPr>
          <a:xfrm flipV="1">
            <a:off x="2388637" y="2778751"/>
            <a:ext cx="9330" cy="373137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0" t="22678" r="16669" b="31963"/>
          <a:stretch/>
        </p:blipFill>
        <p:spPr>
          <a:xfrm>
            <a:off x="4665135" y="4049573"/>
            <a:ext cx="2861730" cy="2838337"/>
          </a:xfrm>
          <a:prstGeom prst="rect">
            <a:avLst/>
          </a:prstGeom>
        </p:spPr>
      </p:pic>
      <p:cxnSp>
        <p:nvCxnSpPr>
          <p:cNvPr id="18" name="Conector reto 17"/>
          <p:cNvCxnSpPr/>
          <p:nvPr/>
        </p:nvCxnSpPr>
        <p:spPr>
          <a:xfrm flipH="1" flipV="1">
            <a:off x="4873337" y="4333543"/>
            <a:ext cx="251904" cy="316194"/>
          </a:xfrm>
          <a:prstGeom prst="line">
            <a:avLst/>
          </a:prstGeom>
          <a:ln w="25400" cap="rnd">
            <a:solidFill>
              <a:srgbClr val="5CC4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 flipV="1">
            <a:off x="7274961" y="4649737"/>
            <a:ext cx="251904" cy="316194"/>
          </a:xfrm>
          <a:prstGeom prst="line">
            <a:avLst/>
          </a:prstGeom>
          <a:ln w="25400" cap="rnd">
            <a:solidFill>
              <a:srgbClr val="A3BF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 flipV="1">
            <a:off x="6367683" y="3768386"/>
            <a:ext cx="251904" cy="316194"/>
          </a:xfrm>
          <a:prstGeom prst="line">
            <a:avLst/>
          </a:prstGeom>
          <a:ln w="25400" cap="rnd">
            <a:solidFill>
              <a:srgbClr val="FF70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Ficheiro:Brazil flag 300.png – Wikipédia, a enciclopédia liv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649"/>
                    </a14:imgEffect>
                    <a14:imgEffect>
                      <a14:saturation sat="58000"/>
                    </a14:imgEffect>
                    <a14:imgEffect>
                      <a14:brightnessContrast brigh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246" y="3824921"/>
            <a:ext cx="612043" cy="42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stados Unidos – Wikipédia, a enciclopédia livr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72000"/>
                    </a14:imgEffect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2769" b="835"/>
          <a:stretch/>
        </p:blipFill>
        <p:spPr bwMode="auto">
          <a:xfrm>
            <a:off x="6457869" y="3290399"/>
            <a:ext cx="592411" cy="4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cheiro:Flag of Argentina.svg – Wikipédia, a enciclopédia liv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45000"/>
                    </a14:imgEffect>
                    <a14:imgEffect>
                      <a14:brightnessContrast brigh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617" y="4249119"/>
            <a:ext cx="592411" cy="4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/>
          <p:cNvSpPr txBox="1"/>
          <p:nvPr/>
        </p:nvSpPr>
        <p:spPr>
          <a:xfrm>
            <a:off x="6266341" y="2943122"/>
            <a:ext cx="102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D85468"/>
                </a:solidFill>
                <a:latin typeface="Arial Rounded MT Bold" panose="020F0704030504030204" pitchFamily="34" charset="0"/>
              </a:rPr>
              <a:t>34,15%</a:t>
            </a:r>
            <a:endParaRPr lang="pt-BR" dirty="0">
              <a:solidFill>
                <a:srgbClr val="D85468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4269150" y="3455265"/>
            <a:ext cx="102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5CC49F"/>
                </a:solidFill>
                <a:latin typeface="Arial Rounded MT Bold" panose="020F0704030504030204" pitchFamily="34" charset="0"/>
              </a:rPr>
              <a:t>31,71%</a:t>
            </a:r>
            <a:endParaRPr lang="pt-BR" dirty="0">
              <a:solidFill>
                <a:srgbClr val="5CC49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7400913" y="3866809"/>
            <a:ext cx="102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A3BFD7"/>
                </a:solidFill>
                <a:latin typeface="Arial Rounded MT Bold" panose="020F0704030504030204" pitchFamily="34" charset="0"/>
              </a:rPr>
              <a:t>15,43%</a:t>
            </a:r>
            <a:endParaRPr lang="pt-BR" dirty="0">
              <a:solidFill>
                <a:srgbClr val="A3BFD7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639"/>
                    </a14:imgEffect>
                    <a14:imgEffect>
                      <a14:saturation sat="6500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48" t="27036" r="23488" b="26569"/>
          <a:stretch/>
        </p:blipFill>
        <p:spPr>
          <a:xfrm>
            <a:off x="8532727" y="1752252"/>
            <a:ext cx="3659273" cy="3514965"/>
          </a:xfrm>
          <a:prstGeom prst="rect">
            <a:avLst/>
          </a:prstGeom>
        </p:spPr>
      </p:pic>
      <p:pic>
        <p:nvPicPr>
          <p:cNvPr id="1038" name="Picture 14" descr="Desert - Free nature icons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45778" y1="28444" x2="50667" y2="20889"/>
                        <a14:foregroundMark x1="18667" y1="76889" x2="19556" y2="72889"/>
                        <a14:foregroundMark x1="24889" y1="81778" x2="39556" y2="90667"/>
                        <a14:foregroundMark x1="41333" y1="91111" x2="57333" y2="91556"/>
                        <a14:foregroundMark x1="60444" y1="91111" x2="75556" y2="84444"/>
                        <a14:foregroundMark x1="81778" y1="76889" x2="91556" y2="44000"/>
                        <a14:foregroundMark x1="85778" y1="73333" x2="91111" y2="57333"/>
                        <a14:foregroundMark x1="89778" y1="44889" x2="76000" y2="44444"/>
                        <a14:foregroundMark x1="76444" y1="45333" x2="52444" y2="53333"/>
                        <a14:foregroundMark x1="53778" y1="53778" x2="26222" y2="66222"/>
                        <a14:foregroundMark x1="41778" y1="52000" x2="11556" y2="43111"/>
                        <a14:foregroundMark x1="9778" y1="44444" x2="7556" y2="55111"/>
                        <a14:foregroundMark x1="8444" y1="57333" x2="14667" y2="72889"/>
                        <a14:foregroundMark x1="45333" y1="35111" x2="55111" y2="34667"/>
                        <a14:foregroundMark x1="56444" y1="34222" x2="60444" y2="28889"/>
                        <a14:foregroundMark x1="60444" y1="27111" x2="60000" y2="20444"/>
                        <a14:foregroundMark x1="58222" y1="18222" x2="49778" y2="13778"/>
                        <a14:foregroundMark x1="48889" y1="15111" x2="40000" y2="20000"/>
                        <a14:foregroundMark x1="39556" y1="21778" x2="39556" y2="28889"/>
                        <a14:foregroundMark x1="43556" y1="31556" x2="45333" y2="19111"/>
                        <a14:foregroundMark x1="7111" y1="73333" x2="23556" y2="91111"/>
                        <a14:foregroundMark x1="24889" y1="92444" x2="43111" y2="97778"/>
                        <a14:foregroundMark x1="44444" y1="97778" x2="58667" y2="97778"/>
                        <a14:foregroundMark x1="58667" y1="97778" x2="78667" y2="89333"/>
                        <a14:foregroundMark x1="80444" y1="88000" x2="93778" y2="72000"/>
                        <a14:foregroundMark x1="92889" y1="72889" x2="96444" y2="63111"/>
                        <a14:foregroundMark x1="96444" y1="62222" x2="98667" y2="47111"/>
                        <a14:foregroundMark x1="97333" y1="45333" x2="91111" y2="24000"/>
                        <a14:foregroundMark x1="90222" y1="23111" x2="75556" y2="8889"/>
                        <a14:foregroundMark x1="76444" y1="10222" x2="60444" y2="1333"/>
                        <a14:foregroundMark x1="59556" y1="1333" x2="40000" y2="2222"/>
                        <a14:foregroundMark x1="40000" y1="2667" x2="22667" y2="9333"/>
                        <a14:foregroundMark x1="22667" y1="9333" x2="10667" y2="21333"/>
                        <a14:foregroundMark x1="9778" y1="22222" x2="3556" y2="34667"/>
                        <a14:foregroundMark x1="3556" y1="36889" x2="889" y2="54667"/>
                        <a14:foregroundMark x1="1333" y1="56444" x2="7556" y2="74222"/>
                        <a14:foregroundMark x1="47111" y1="32889" x2="53333" y2="24444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8489" y="2506544"/>
            <a:ext cx="1053300" cy="105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aixaDeTexto 24"/>
          <p:cNvSpPr txBox="1"/>
          <p:nvPr/>
        </p:nvSpPr>
        <p:spPr>
          <a:xfrm>
            <a:off x="1187746" y="892136"/>
            <a:ext cx="1772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rgbClr val="5CC49F"/>
                </a:solidFill>
                <a:latin typeface="Arial Rounded MT Bold" panose="020F0704030504030204" pitchFamily="34" charset="0"/>
              </a:rPr>
              <a:t>Crescimento</a:t>
            </a:r>
            <a:endParaRPr lang="pt-BR" sz="2000" dirty="0">
              <a:solidFill>
                <a:srgbClr val="5CC49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5391002" y="1927459"/>
            <a:ext cx="1409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5CC49F"/>
                </a:solidFill>
                <a:latin typeface="Arial Rounded MT Bold" panose="020F0704030504030204" pitchFamily="34" charset="0"/>
              </a:rPr>
              <a:t>(%)</a:t>
            </a:r>
          </a:p>
          <a:p>
            <a:pPr algn="ctr"/>
            <a:r>
              <a:rPr lang="pt-BR" sz="2000" dirty="0" smtClean="0">
                <a:solidFill>
                  <a:srgbClr val="5CC49F"/>
                </a:solidFill>
                <a:latin typeface="Arial Rounded MT Bold" panose="020F0704030504030204" pitchFamily="34" charset="0"/>
              </a:rPr>
              <a:t>Produção</a:t>
            </a:r>
          </a:p>
          <a:p>
            <a:pPr algn="ctr"/>
            <a:r>
              <a:rPr lang="pt-BR" sz="2000" dirty="0" smtClean="0">
                <a:solidFill>
                  <a:srgbClr val="5CC49F"/>
                </a:solidFill>
                <a:latin typeface="Arial Rounded MT Bold" panose="020F0704030504030204" pitchFamily="34" charset="0"/>
              </a:rPr>
              <a:t>Global</a:t>
            </a:r>
            <a:endParaRPr lang="pt-BR" sz="2000" dirty="0">
              <a:solidFill>
                <a:srgbClr val="5CC49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9507907" y="892136"/>
            <a:ext cx="1894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solidFill>
                  <a:srgbClr val="5CC49F"/>
                </a:solidFill>
                <a:latin typeface="Arial Rounded MT Bold" panose="020F0704030504030204" pitchFamily="34" charset="0"/>
              </a:rPr>
              <a:t>Mato Grosso do Sul</a:t>
            </a:r>
            <a:endParaRPr lang="pt-BR" sz="2000" dirty="0">
              <a:solidFill>
                <a:srgbClr val="5CC49F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3776642" y="187979"/>
            <a:ext cx="4788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rgbClr val="5CC49F"/>
                </a:solidFill>
                <a:latin typeface="Bahnschrift SemiBold SemiConden" panose="020B0502040204020203" pitchFamily="34" charset="0"/>
              </a:rPr>
              <a:t>Contextualização</a:t>
            </a:r>
            <a:endParaRPr lang="pt-BR" sz="5400" dirty="0">
              <a:solidFill>
                <a:srgbClr val="5CC49F"/>
              </a:solidFill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322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9" grpId="0"/>
      <p:bldP spid="31" grpId="0"/>
      <p:bldP spid="25" grpId="0"/>
      <p:bldP spid="3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5"/>
          <a:stretch/>
        </p:blipFill>
        <p:spPr>
          <a:xfrm>
            <a:off x="0" y="4903931"/>
            <a:ext cx="3855179" cy="1960443"/>
          </a:xfrm>
          <a:prstGeom prst="rect">
            <a:avLst/>
          </a:prstGeom>
        </p:spPr>
      </p:pic>
      <p:pic>
        <p:nvPicPr>
          <p:cNvPr id="16" name="Picture 16" descr="A close up of a womans face&#10;&#10;Description generated with high confidence">
            <a:extLst>
              <a:ext uri="{FF2B5EF4-FFF2-40B4-BE49-F238E27FC236}">
                <a16:creationId xmlns:a16="http://schemas.microsoft.com/office/drawing/2014/main" id="{714AFA8A-7B9E-4893-80D0-A71026348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3339" y="88090"/>
            <a:ext cx="3409950" cy="3076471"/>
          </a:xfrm>
          <a:prstGeom prst="rect">
            <a:avLst/>
          </a:prstGeom>
        </p:spPr>
      </p:pic>
      <p:pic>
        <p:nvPicPr>
          <p:cNvPr id="8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C1E4709-394D-4155-AFAD-B0A48876F4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52" t="25131" r="19929" b="36126"/>
          <a:stretch/>
        </p:blipFill>
        <p:spPr>
          <a:xfrm>
            <a:off x="5325288" y="326755"/>
            <a:ext cx="1538068" cy="6900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43BDD4-C646-48F0-A4A5-AE13BA365DB5}"/>
              </a:ext>
            </a:extLst>
          </p:cNvPr>
          <p:cNvSpPr txBox="1"/>
          <p:nvPr/>
        </p:nvSpPr>
        <p:spPr>
          <a:xfrm>
            <a:off x="8766579" y="2561676"/>
            <a:ext cx="16192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 dirty="0" err="1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Usuário</a:t>
            </a:r>
            <a:endParaRPr lang="en-US" b="1" dirty="0">
              <a:solidFill>
                <a:srgbClr val="AEDAA5"/>
              </a:solidFill>
              <a:latin typeface="Verdana"/>
              <a:ea typeface="Verdana"/>
              <a:cs typeface="Verdan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DD8648-F77B-4A05-8BE5-C74BB625783E}"/>
              </a:ext>
            </a:extLst>
          </p:cNvPr>
          <p:cNvSpPr txBox="1"/>
          <p:nvPr/>
        </p:nvSpPr>
        <p:spPr>
          <a:xfrm>
            <a:off x="2309003" y="10126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err="1">
                <a:latin typeface="Verdana"/>
                <a:ea typeface="Verdana"/>
                <a:cs typeface="Verdana"/>
              </a:rPr>
              <a:t>Nuvem</a:t>
            </a:r>
            <a:endParaRPr lang="en-US" b="1" dirty="0">
              <a:latin typeface="Verdana"/>
              <a:ea typeface="Verdana"/>
              <a:cs typeface="Verdana"/>
            </a:endParaRPr>
          </a:p>
        </p:txBody>
      </p:sp>
      <p:pic>
        <p:nvPicPr>
          <p:cNvPr id="10" name="Picture 10" descr="A picture containing brush&#10;&#10;Description generated with very high confidence">
            <a:extLst>
              <a:ext uri="{FF2B5EF4-FFF2-40B4-BE49-F238E27FC236}">
                <a16:creationId xmlns:a16="http://schemas.microsoft.com/office/drawing/2014/main" id="{6DCB24A5-8BDD-478D-9DE9-05BC7E33EF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46" t="10526" r="9357" b="23392"/>
          <a:stretch/>
        </p:blipFill>
        <p:spPr>
          <a:xfrm rot="18986714">
            <a:off x="1628093" y="3959101"/>
            <a:ext cx="860586" cy="8884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D80525-A6B6-430D-8E3F-A39CA0004183}"/>
              </a:ext>
            </a:extLst>
          </p:cNvPr>
          <p:cNvSpPr txBox="1"/>
          <p:nvPr/>
        </p:nvSpPr>
        <p:spPr>
          <a:xfrm>
            <a:off x="1927589" y="6383230"/>
            <a:ext cx="11205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51A2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  <a:ea typeface="Verdana"/>
                <a:cs typeface="Calibri"/>
              </a:rPr>
              <a:t>Sensor</a:t>
            </a:r>
            <a:r>
              <a:rPr lang="en-US" b="1" dirty="0">
                <a:solidFill>
                  <a:srgbClr val="AEDAA5"/>
                </a:solidFill>
                <a:latin typeface="Verdana"/>
                <a:ea typeface="Verdana"/>
                <a:cs typeface="Calibri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8CECA0-3087-4F81-802B-3BC3AD108189}"/>
              </a:ext>
            </a:extLst>
          </p:cNvPr>
          <p:cNvSpPr txBox="1"/>
          <p:nvPr/>
        </p:nvSpPr>
        <p:spPr>
          <a:xfrm>
            <a:off x="2821337" y="2377010"/>
            <a:ext cx="23881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err="1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Emissão</a:t>
            </a:r>
            <a:r>
              <a:rPr lang="en-US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 de Dados Para a </a:t>
            </a:r>
            <a:r>
              <a:rPr lang="en-US" err="1">
                <a:solidFill>
                  <a:srgbClr val="AEDAA5"/>
                </a:solidFill>
                <a:latin typeface="Verdana"/>
                <a:ea typeface="Verdana"/>
                <a:cs typeface="Verdana"/>
              </a:rPr>
              <a:t>Nuvem</a:t>
            </a:r>
            <a:endParaRPr lang="en-US">
              <a:solidFill>
                <a:srgbClr val="AEDAA5"/>
              </a:solidFill>
              <a:latin typeface="Verdana"/>
              <a:ea typeface="Verdana"/>
              <a:cs typeface="Verdana"/>
            </a:endParaRPr>
          </a:p>
        </p:txBody>
      </p:sp>
      <p:grpSp>
        <p:nvGrpSpPr>
          <p:cNvPr id="12" name="Agrupar 11"/>
          <p:cNvGrpSpPr/>
          <p:nvPr/>
        </p:nvGrpSpPr>
        <p:grpSpPr>
          <a:xfrm>
            <a:off x="4958074" y="4138010"/>
            <a:ext cx="3583930" cy="2218762"/>
            <a:chOff x="3676717" y="3709941"/>
            <a:chExt cx="4342634" cy="26548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14A9DE6-7886-41FA-A079-6E14435DA1C0}"/>
                </a:ext>
              </a:extLst>
            </p:cNvPr>
            <p:cNvGrpSpPr/>
            <p:nvPr/>
          </p:nvGrpSpPr>
          <p:grpSpPr>
            <a:xfrm>
              <a:off x="3676717" y="3709941"/>
              <a:ext cx="4342634" cy="2654864"/>
              <a:chOff x="6072335" y="887451"/>
              <a:chExt cx="5642517" cy="3710965"/>
            </a:xfrm>
          </p:grpSpPr>
          <p:pic>
            <p:nvPicPr>
              <p:cNvPr id="50" name="Picture 50" descr="A screen shot of a computer&#10;&#10;Description generated with very high confidence">
                <a:extLst>
                  <a:ext uri="{FF2B5EF4-FFF2-40B4-BE49-F238E27FC236}">
                    <a16:creationId xmlns:a16="http://schemas.microsoft.com/office/drawing/2014/main" id="{91FD2F17-E612-4C79-9747-8F9192848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2335" y="1419856"/>
                <a:ext cx="5642517" cy="317856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2D8CA1D-67A8-40A1-98E3-F1F556E9BEBA}"/>
                  </a:ext>
                </a:extLst>
              </p:cNvPr>
              <p:cNvSpPr txBox="1"/>
              <p:nvPr/>
            </p:nvSpPr>
            <p:spPr>
              <a:xfrm>
                <a:off x="6963406" y="2035262"/>
                <a:ext cx="3634729" cy="51476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 err="1">
                    <a:latin typeface="Verdana"/>
                    <a:ea typeface="Verdana"/>
                    <a:cs typeface="Verdana"/>
                  </a:rPr>
                  <a:t>Análise-Histórico</a:t>
                </a:r>
                <a:endParaRPr lang="en-US" dirty="0"/>
              </a:p>
            </p:txBody>
          </p:sp>
          <p:pic>
            <p:nvPicPr>
              <p:cNvPr id="52" name="Picture 5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F192708B-B5F1-4311-B13A-1B18DBFFE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71671" y="887451"/>
                <a:ext cx="1905000" cy="1905000"/>
              </a:xfrm>
              <a:prstGeom prst="rect">
                <a:avLst/>
              </a:prstGeom>
            </p:spPr>
          </p:pic>
          <p:pic>
            <p:nvPicPr>
              <p:cNvPr id="58" name="Picture 58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1960D12-56A1-4757-9C07-756E9462DC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3768" y="1565817"/>
                <a:ext cx="538977" cy="538977"/>
              </a:xfrm>
              <a:prstGeom prst="rect">
                <a:avLst/>
              </a:prstGeom>
            </p:spPr>
          </p:pic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B798CC52-766E-4225-8A9F-EE7ED3310545}"/>
                  </a:ext>
                </a:extLst>
              </p:cNvPr>
              <p:cNvCxnSpPr/>
              <p:nvPr/>
            </p:nvCxnSpPr>
            <p:spPr>
              <a:xfrm>
                <a:off x="6503019" y="2033240"/>
                <a:ext cx="4887949" cy="9292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2" name="Picture 6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C4AC2AB9-0F69-4533-B4A3-5173C222A7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1107" y="1685693"/>
                <a:ext cx="308519" cy="299225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A31EE17-B171-40C5-A466-2388D2FA3AF7}"/>
                </a:ext>
              </a:extLst>
            </p:cNvPr>
            <p:cNvGrpSpPr/>
            <p:nvPr/>
          </p:nvGrpSpPr>
          <p:grpSpPr>
            <a:xfrm>
              <a:off x="3924282" y="4626405"/>
              <a:ext cx="3739927" cy="1730190"/>
              <a:chOff x="3871730" y="4678957"/>
              <a:chExt cx="3739927" cy="1730190"/>
            </a:xfrm>
          </p:grpSpPr>
          <p:pic>
            <p:nvPicPr>
              <p:cNvPr id="2" name="Picture 2" descr="A close up of a flower&#10;&#10;Description generated with high confidence">
                <a:extLst>
                  <a:ext uri="{FF2B5EF4-FFF2-40B4-BE49-F238E27FC236}">
                    <a16:creationId xmlns:a16="http://schemas.microsoft.com/office/drawing/2014/main" id="{BCBFBA35-3C24-48ED-9EDF-2987BADF1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4815" r="12963" b="17172"/>
              <a:stretch/>
            </p:blipFill>
            <p:spPr>
              <a:xfrm>
                <a:off x="4083070" y="4879687"/>
                <a:ext cx="724831" cy="762817"/>
              </a:xfrm>
              <a:prstGeom prst="rect">
                <a:avLst/>
              </a:prstGeom>
            </p:spPr>
          </p:pic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605DBDA1-8B02-48EF-956D-69306D5423EF}"/>
                  </a:ext>
                </a:extLst>
              </p:cNvPr>
              <p:cNvCxnSpPr/>
              <p:nvPr/>
            </p:nvCxnSpPr>
            <p:spPr>
              <a:xfrm>
                <a:off x="5001341" y="6016517"/>
                <a:ext cx="421341" cy="1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FFA9B1D-A089-4905-AA73-92064C23F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6756" y="5863033"/>
                <a:ext cx="625960" cy="5155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6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2EAF239-B775-47B8-BD2E-CFB14AB26E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81467" y="4678957"/>
                <a:ext cx="1730190" cy="173019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B34077-0A1A-4850-BE82-BDAC9832A05A}"/>
                  </a:ext>
                </a:extLst>
              </p:cNvPr>
              <p:cNvSpPr txBox="1"/>
              <p:nvPr/>
            </p:nvSpPr>
            <p:spPr>
              <a:xfrm>
                <a:off x="3871730" y="5691253"/>
                <a:ext cx="851648" cy="368271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400" b="1" dirty="0">
                    <a:solidFill>
                      <a:srgbClr val="AEDAA5"/>
                    </a:solidFill>
                    <a:latin typeface="Verdana"/>
                    <a:ea typeface="Verdana"/>
                    <a:cs typeface="Verdana"/>
                  </a:rPr>
                  <a:t>S</a:t>
                </a:r>
                <a:r>
                  <a:rPr lang="en-US" sz="1400" b="1" dirty="0">
                    <a:solidFill>
                      <a:srgbClr val="AEDAA5"/>
                    </a:solidFill>
                    <a:latin typeface="Verdana"/>
                    <a:ea typeface="Verdana"/>
                    <a:cs typeface="Calibri"/>
                  </a:rPr>
                  <a:t>OJA</a:t>
                </a:r>
                <a:endParaRPr lang="en-US" sz="1400" dirty="0">
                  <a:solidFill>
                    <a:srgbClr val="000000"/>
                  </a:solidFill>
                  <a:latin typeface="Calibri" panose="020F0502020204030204"/>
                  <a:ea typeface="Verdana"/>
                  <a:cs typeface="Calibri"/>
                </a:endParaRPr>
              </a:p>
            </p:txBody>
          </p:sp>
          <p:pic>
            <p:nvPicPr>
              <p:cNvPr id="19" name="Picture 19" descr="A close up of a sign&#10;&#10;Description generated with high confidence">
                <a:extLst>
                  <a:ext uri="{FF2B5EF4-FFF2-40B4-BE49-F238E27FC236}">
                    <a16:creationId xmlns:a16="http://schemas.microsoft.com/office/drawing/2014/main" id="{8473E90D-D16A-40D2-A959-9C05C835C5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3726" y="5007125"/>
                <a:ext cx="583267" cy="592231"/>
              </a:xfrm>
              <a:prstGeom prst="rect">
                <a:avLst/>
              </a:prstGeom>
            </p:spPr>
          </p:pic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CFBDF354-33E5-4140-B6B5-4B1FE87C52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0421" y="5935834"/>
                <a:ext cx="625960" cy="5155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3A0ECF74-ADEB-45DC-8AA2-15D381955E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9748" y="5765697"/>
                <a:ext cx="587860" cy="5155"/>
              </a:xfrm>
              <a:prstGeom prst="straightConnector1">
                <a:avLst/>
              </a:prstGeom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A3C6DD-3ECC-4F87-974C-E8233C6779B1}"/>
              </a:ext>
            </a:extLst>
          </p:cNvPr>
          <p:cNvGrpSpPr/>
          <p:nvPr/>
        </p:nvGrpSpPr>
        <p:grpSpPr>
          <a:xfrm>
            <a:off x="8600492" y="4097461"/>
            <a:ext cx="3587918" cy="2260580"/>
            <a:chOff x="3736998" y="3972931"/>
            <a:chExt cx="4342634" cy="2760818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499C1C8-0B8C-4ACE-A903-4CB732C28389}"/>
                </a:ext>
              </a:extLst>
            </p:cNvPr>
            <p:cNvGrpSpPr/>
            <p:nvPr/>
          </p:nvGrpSpPr>
          <p:grpSpPr>
            <a:xfrm>
              <a:off x="3736998" y="3972931"/>
              <a:ext cx="4342634" cy="2760818"/>
              <a:chOff x="6130577" y="776942"/>
              <a:chExt cx="5642516" cy="3859067"/>
            </a:xfrm>
          </p:grpSpPr>
          <p:pic>
            <p:nvPicPr>
              <p:cNvPr id="49" name="Picture 50" descr="A screen shot of a computer&#10;&#10;Description generated with very high confidence">
                <a:extLst>
                  <a:ext uri="{FF2B5EF4-FFF2-40B4-BE49-F238E27FC236}">
                    <a16:creationId xmlns:a16="http://schemas.microsoft.com/office/drawing/2014/main" id="{EF27B530-8C07-45D3-AFCF-ECC983E36E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0577" y="1457448"/>
                <a:ext cx="5642516" cy="3178561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F923F68-3BF8-4F79-B38A-D7BDAEED41F4}"/>
                  </a:ext>
                </a:extLst>
              </p:cNvPr>
              <p:cNvSpPr txBox="1"/>
              <p:nvPr/>
            </p:nvSpPr>
            <p:spPr>
              <a:xfrm>
                <a:off x="6894103" y="2025231"/>
                <a:ext cx="4097109" cy="110336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100" b="1" dirty="0" err="1">
                    <a:latin typeface="Verdana"/>
                    <a:ea typeface="Verdana"/>
                    <a:cs typeface="Verdana"/>
                  </a:rPr>
                  <a:t>Leitura</a:t>
                </a:r>
                <a:r>
                  <a:rPr lang="en-US" sz="1100" b="1" dirty="0">
                    <a:latin typeface="Verdana"/>
                    <a:ea typeface="Verdana"/>
                    <a:cs typeface="Verdana"/>
                  </a:rPr>
                  <a:t> dos Dados </a:t>
                </a:r>
                <a:r>
                  <a:rPr lang="en-US" sz="1100" b="1" dirty="0" err="1">
                    <a:latin typeface="Verdana"/>
                    <a:ea typeface="Verdana"/>
                    <a:cs typeface="Verdana"/>
                  </a:rPr>
                  <a:t>em</a:t>
                </a:r>
                <a:r>
                  <a:rPr lang="en-US" sz="1100" b="1" dirty="0">
                    <a:latin typeface="Verdana"/>
                    <a:ea typeface="Verdana"/>
                    <a:cs typeface="Verdana"/>
                  </a:rPr>
                  <a:t> Tempo Real</a:t>
                </a:r>
                <a:endParaRPr lang="en-US" sz="1100" dirty="0">
                  <a:ea typeface="+mn-lt"/>
                  <a:cs typeface="+mn-lt"/>
                </a:endParaRPr>
              </a:p>
              <a:p>
                <a:pPr algn="ctr"/>
                <a:endParaRPr lang="en-US" sz="1400" b="1">
                  <a:latin typeface="Verdana"/>
                  <a:ea typeface="Verdana"/>
                  <a:cs typeface="Verdana"/>
                </a:endParaRPr>
              </a:p>
            </p:txBody>
          </p:sp>
          <p:pic>
            <p:nvPicPr>
              <p:cNvPr id="56" name="Picture 5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FB167F12-4E56-4A47-B548-9C6FD3919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56300" y="776942"/>
                <a:ext cx="2001633" cy="2139188"/>
              </a:xfrm>
              <a:prstGeom prst="rect">
                <a:avLst/>
              </a:prstGeom>
            </p:spPr>
          </p:pic>
          <p:pic>
            <p:nvPicPr>
              <p:cNvPr id="57" name="Picture 58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4BA3F191-B343-43EC-A8DB-F5472E4796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53768" y="1565817"/>
                <a:ext cx="538977" cy="538977"/>
              </a:xfrm>
              <a:prstGeom prst="rect">
                <a:avLst/>
              </a:prstGeom>
            </p:spPr>
          </p:pic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654D727-9C4D-4BEA-A3FB-CCD9DB1CB8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3019" y="2033240"/>
                <a:ext cx="4887949" cy="9292"/>
              </a:xfrm>
              <a:prstGeom prst="straightConnector1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1" name="Picture 62" descr="A close up of a logo&#10;&#10;Description generated with very high confidence">
                <a:extLst>
                  <a:ext uri="{FF2B5EF4-FFF2-40B4-BE49-F238E27FC236}">
                    <a16:creationId xmlns:a16="http://schemas.microsoft.com/office/drawing/2014/main" id="{6DAB50D9-F7EB-4757-8EEF-8AEA439AE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01107" y="1685693"/>
                <a:ext cx="308519" cy="299225"/>
              </a:xfrm>
              <a:prstGeom prst="rect">
                <a:avLst/>
              </a:prstGeom>
            </p:spPr>
          </p:pic>
        </p:grpSp>
        <p:pic>
          <p:nvPicPr>
            <p:cNvPr id="29" name="Picture 3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8E5E75AA-88A5-4349-95DD-35B01B7643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r="38247" b="70606"/>
            <a:stretch/>
          </p:blipFill>
          <p:spPr>
            <a:xfrm>
              <a:off x="3878580" y="5290566"/>
              <a:ext cx="1693994" cy="757973"/>
            </a:xfrm>
            <a:prstGeom prst="rect">
              <a:avLst/>
            </a:prstGeom>
          </p:spPr>
        </p:pic>
        <p:pic>
          <p:nvPicPr>
            <p:cNvPr id="69" name="Picture 31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14C0881-DBD7-4436-9F94-2E99D47F40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77608" t="37711" r="10709" b="37371"/>
            <a:stretch/>
          </p:blipFill>
          <p:spPr>
            <a:xfrm>
              <a:off x="5981699" y="5390782"/>
              <a:ext cx="320488" cy="642553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B5D0FA4-6B91-4DA3-922C-CDCBB84BB550}"/>
                </a:ext>
              </a:extLst>
            </p:cNvPr>
            <p:cNvSpPr txBox="1"/>
            <p:nvPr/>
          </p:nvSpPr>
          <p:spPr>
            <a:xfrm>
              <a:off x="4042410" y="6035041"/>
              <a:ext cx="3710939" cy="30070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solidFill>
                    <a:schemeClr val="accent1">
                      <a:lumMod val="75000"/>
                    </a:schemeClr>
                  </a:solidFill>
                  <a:latin typeface="Verdana"/>
                  <a:ea typeface="Verdana"/>
                  <a:cs typeface="Verdana"/>
                </a:rPr>
                <a:t>80%           Nublado         20°C         Sensor</a:t>
              </a:r>
              <a:r>
                <a:rPr lang="en-US" sz="1000">
                  <a:solidFill>
                    <a:schemeClr val="accent1">
                      <a:lumMod val="75000"/>
                    </a:schemeClr>
                  </a:solidFill>
                  <a:latin typeface="Verdana"/>
                  <a:ea typeface="Verdana"/>
                  <a:cs typeface="Verdana"/>
                </a:rPr>
                <a:t>:A1</a:t>
              </a:r>
            </a:p>
          </p:txBody>
        </p:sp>
        <p:pic>
          <p:nvPicPr>
            <p:cNvPr id="72" name="Picture 72" descr="A picture containing circuit&#10;&#10;Description generated with very high confidence">
              <a:extLst>
                <a:ext uri="{FF2B5EF4-FFF2-40B4-BE49-F238E27FC236}">
                  <a16:creationId xmlns:a16="http://schemas.microsoft.com/office/drawing/2014/main" id="{6B51F60C-7D80-4EB4-90FB-9A045A725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45000" t="26045" r="34028" b="38521"/>
            <a:stretch/>
          </p:blipFill>
          <p:spPr>
            <a:xfrm>
              <a:off x="6957060" y="5391325"/>
              <a:ext cx="438156" cy="660322"/>
            </a:xfrm>
            <a:prstGeom prst="rect">
              <a:avLst/>
            </a:prstGeom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A1D7167-EBF9-4E46-97AD-201B0626B081}"/>
              </a:ext>
            </a:extLst>
          </p:cNvPr>
          <p:cNvCxnSpPr/>
          <p:nvPr/>
        </p:nvCxnSpPr>
        <p:spPr>
          <a:xfrm flipH="1">
            <a:off x="9724770" y="3034052"/>
            <a:ext cx="7231" cy="1175711"/>
          </a:xfrm>
          <a:prstGeom prst="straightConnector1">
            <a:avLst/>
          </a:prstGeom>
          <a:ln w="28575">
            <a:solidFill>
              <a:srgbClr val="AEDAA5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B45C4C-7646-44A4-B2E7-6886B2D7A3FF}"/>
              </a:ext>
            </a:extLst>
          </p:cNvPr>
          <p:cNvCxnSpPr/>
          <p:nvPr/>
        </p:nvCxnSpPr>
        <p:spPr>
          <a:xfrm flipH="1">
            <a:off x="8157036" y="3031425"/>
            <a:ext cx="1309467" cy="1178338"/>
          </a:xfrm>
          <a:prstGeom prst="straightConnector1">
            <a:avLst/>
          </a:prstGeom>
          <a:ln w="28575">
            <a:solidFill>
              <a:srgbClr val="AEDAA5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5" name="Picture 10" descr="A picture containing brush&#10;&#10;Description generated with very high confidence">
            <a:extLst>
              <a:ext uri="{FF2B5EF4-FFF2-40B4-BE49-F238E27FC236}">
                <a16:creationId xmlns:a16="http://schemas.microsoft.com/office/drawing/2014/main" id="{A7B27689-5C3D-40E9-B114-4A7F5F301C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146" t="10526" r="9357" b="23392"/>
          <a:stretch/>
        </p:blipFill>
        <p:spPr>
          <a:xfrm rot="19039852">
            <a:off x="6875298" y="1363418"/>
            <a:ext cx="860586" cy="88847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FAE5CEF-52C5-4B7F-9938-5419673826F5}"/>
              </a:ext>
            </a:extLst>
          </p:cNvPr>
          <p:cNvCxnSpPr/>
          <p:nvPr/>
        </p:nvCxnSpPr>
        <p:spPr>
          <a:xfrm>
            <a:off x="628650" y="3429000"/>
            <a:ext cx="9525" cy="1219200"/>
          </a:xfrm>
          <a:prstGeom prst="straightConnector1">
            <a:avLst/>
          </a:prstGeom>
          <a:ln w="28575">
            <a:solidFill>
              <a:srgbClr val="9ADBA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9123807-35CA-4792-95B8-71BB1498D1A7}"/>
              </a:ext>
            </a:extLst>
          </p:cNvPr>
          <p:cNvGrpSpPr/>
          <p:nvPr/>
        </p:nvGrpSpPr>
        <p:grpSpPr>
          <a:xfrm>
            <a:off x="180975" y="2333625"/>
            <a:ext cx="1210296" cy="914400"/>
            <a:chOff x="228600" y="1876425"/>
            <a:chExt cx="1190625" cy="9144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BF1BC1-AFC6-461F-9CEF-63BB8FCEB3F7}"/>
                </a:ext>
              </a:extLst>
            </p:cNvPr>
            <p:cNvSpPr/>
            <p:nvPr/>
          </p:nvSpPr>
          <p:spPr>
            <a:xfrm>
              <a:off x="228600" y="1876425"/>
              <a:ext cx="914400" cy="914400"/>
            </a:xfrm>
            <a:prstGeom prst="ellipse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41D11D7-2391-4294-82AC-2391517F5F1E}"/>
                </a:ext>
              </a:extLst>
            </p:cNvPr>
            <p:cNvSpPr txBox="1"/>
            <p:nvPr/>
          </p:nvSpPr>
          <p:spPr>
            <a:xfrm>
              <a:off x="228600" y="2152650"/>
              <a:ext cx="1190625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000" b="1">
                  <a:solidFill>
                    <a:schemeClr val="bg1"/>
                  </a:solidFill>
                  <a:latin typeface="Verdana"/>
                  <a:ea typeface="Verdana"/>
                  <a:cs typeface="Verdana"/>
                </a:rPr>
                <a:t>SOJA</a:t>
              </a:r>
              <a:endParaRPr lang="en-US" sz="2000">
                <a:solidFill>
                  <a:schemeClr val="bg1"/>
                </a:solidFill>
                <a:cs typeface="Calibri"/>
              </a:endParaRPr>
            </a:p>
          </p:txBody>
        </p:sp>
      </p:grp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14" t="27054" r="34282" b="40229"/>
          <a:stretch/>
        </p:blipFill>
        <p:spPr>
          <a:xfrm>
            <a:off x="1247248" y="6295899"/>
            <a:ext cx="359241" cy="543994"/>
          </a:xfrm>
          <a:prstGeom prst="rect">
            <a:avLst/>
          </a:prstGeom>
        </p:spPr>
      </p:pic>
      <p:grpSp>
        <p:nvGrpSpPr>
          <p:cNvPr id="53" name="Agrupar 52"/>
          <p:cNvGrpSpPr/>
          <p:nvPr/>
        </p:nvGrpSpPr>
        <p:grpSpPr>
          <a:xfrm>
            <a:off x="1786555" y="1475780"/>
            <a:ext cx="4600716" cy="2309119"/>
            <a:chOff x="1786555" y="1475780"/>
            <a:chExt cx="4600716" cy="230911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6AB79E-327B-4450-8BBF-6952A90FAAA4}"/>
                </a:ext>
              </a:extLst>
            </p:cNvPr>
            <p:cNvGrpSpPr/>
            <p:nvPr/>
          </p:nvGrpSpPr>
          <p:grpSpPr>
            <a:xfrm>
              <a:off x="1786555" y="1475780"/>
              <a:ext cx="4600716" cy="1540547"/>
              <a:chOff x="1374739" y="1539654"/>
              <a:chExt cx="5559939" cy="1836382"/>
            </a:xfrm>
          </p:grpSpPr>
          <p:pic>
            <p:nvPicPr>
              <p:cNvPr id="30" name="Picture 42" descr="A picture containing room, drawing&#10;&#10;Description generated with very high confidence">
                <a:extLst>
                  <a:ext uri="{FF2B5EF4-FFF2-40B4-BE49-F238E27FC236}">
                    <a16:creationId xmlns:a16="http://schemas.microsoft.com/office/drawing/2014/main" id="{FB1C035C-7D95-4CA0-BC32-47311DD466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74739" y="1539654"/>
                <a:ext cx="4908395" cy="1836382"/>
              </a:xfrm>
              <a:prstGeom prst="rect">
                <a:avLst/>
              </a:prstGeom>
            </p:spPr>
          </p:pic>
          <p:pic>
            <p:nvPicPr>
              <p:cNvPr id="31" name="Picture 42" descr="A picture containing room, drawing&#10;&#10;Description generated with very high confidence">
                <a:extLst>
                  <a:ext uri="{FF2B5EF4-FFF2-40B4-BE49-F238E27FC236}">
                    <a16:creationId xmlns:a16="http://schemas.microsoft.com/office/drawing/2014/main" id="{0E0B9604-D4E1-4BCD-AA38-F6D4C8FA46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/>
              <a:srcRect l="61609" r="-183" b="38892"/>
              <a:stretch/>
            </p:blipFill>
            <p:spPr>
              <a:xfrm>
                <a:off x="5041304" y="1539654"/>
                <a:ext cx="1893374" cy="1122171"/>
              </a:xfrm>
              <a:prstGeom prst="rect">
                <a:avLst/>
              </a:prstGeom>
            </p:spPr>
          </p:pic>
        </p:grpSp>
        <p:sp>
          <p:nvSpPr>
            <p:cNvPr id="51" name="Retângulo 50"/>
            <p:cNvSpPr/>
            <p:nvPr/>
          </p:nvSpPr>
          <p:spPr>
            <a:xfrm>
              <a:off x="1855599" y="2965749"/>
              <a:ext cx="356400" cy="819150"/>
            </a:xfrm>
            <a:prstGeom prst="rect">
              <a:avLst/>
            </a:prstGeom>
            <a:solidFill>
              <a:srgbClr val="9ADB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063414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>
            <a:off x="10594357" y="4558839"/>
            <a:ext cx="947651" cy="63176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3" t="73142" r="66026" b="14070"/>
          <a:stretch/>
        </p:blipFill>
        <p:spPr>
          <a:xfrm>
            <a:off x="4114337" y="4738253"/>
            <a:ext cx="357189" cy="63176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7548" b="14070"/>
          <a:stretch/>
        </p:blipFill>
        <p:spPr>
          <a:xfrm>
            <a:off x="4551217" y="4882204"/>
            <a:ext cx="471054" cy="63176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19545400">
            <a:off x="6841600" y="5054137"/>
            <a:ext cx="947651" cy="63176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9789"/>
            <a:ext cx="12192000" cy="598821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29" t="65359" r="35581" b="482"/>
          <a:stretch/>
        </p:blipFill>
        <p:spPr>
          <a:xfrm>
            <a:off x="5413433" y="4582763"/>
            <a:ext cx="2272959" cy="239992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t="66564" r="79422" b="-723"/>
          <a:stretch/>
        </p:blipFill>
        <p:spPr>
          <a:xfrm>
            <a:off x="436880" y="4582763"/>
            <a:ext cx="1919778" cy="239992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4000"/>
                    </a14:imgEffect>
                    <a14:imgEffect>
                      <a14:colorTemperature colorTemp="4706"/>
                    </a14:imgEffect>
                    <a14:imgEffect>
                      <a14:saturation sat="66000"/>
                    </a14:imgEffect>
                    <a14:imgEffect>
                      <a14:brightnessContrast bright="27000"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88" t="38984" r="56612" b="30055"/>
          <a:stretch/>
        </p:blipFill>
        <p:spPr>
          <a:xfrm>
            <a:off x="2343846" y="3723103"/>
            <a:ext cx="2597953" cy="18038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>
            <a:off x="4879571" y="4962698"/>
            <a:ext cx="947651" cy="63176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20557862">
            <a:off x="54465" y="5089742"/>
            <a:ext cx="947651" cy="63176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68" t="73142" r="62810" b="14070"/>
          <a:stretch/>
        </p:blipFill>
        <p:spPr>
          <a:xfrm rot="240450" flipH="1">
            <a:off x="9628908" y="4566320"/>
            <a:ext cx="947651" cy="63176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t="73142" r="62810" b="14070"/>
          <a:stretch/>
        </p:blipFill>
        <p:spPr>
          <a:xfrm rot="632920" flipH="1">
            <a:off x="10357214" y="4526384"/>
            <a:ext cx="329936" cy="63176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0" t="73142" r="62810" b="14070"/>
          <a:stretch/>
        </p:blipFill>
        <p:spPr>
          <a:xfrm rot="20967080">
            <a:off x="9433908" y="4558840"/>
            <a:ext cx="329936" cy="631767"/>
          </a:xfrm>
          <a:prstGeom prst="rect">
            <a:avLst/>
          </a:prstGeom>
        </p:spPr>
      </p:pic>
      <p:sp>
        <p:nvSpPr>
          <p:cNvPr id="21" name="CaixaDeTexto 20"/>
          <p:cNvSpPr txBox="1"/>
          <p:nvPr/>
        </p:nvSpPr>
        <p:spPr>
          <a:xfrm>
            <a:off x="4570344" y="397565"/>
            <a:ext cx="3051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DIAGRAMA</a:t>
            </a:r>
            <a:endParaRPr lang="pt-BR" sz="5400" dirty="0">
              <a:solidFill>
                <a:srgbClr val="9DC99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31032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 smtClean="0">
                <a:latin typeface="Bahnschrift SemiBold SemiConden" panose="020B0502040204020203" pitchFamily="34" charset="0"/>
              </a:rPr>
              <a:t>1</a:t>
            </a:r>
            <a:endParaRPr lang="pt-BR" sz="6000" dirty="0">
              <a:latin typeface="Bahnschrift SemiBold SemiConden" panose="020B0502040204020203" pitchFamily="34" charset="0"/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3188516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2</a:t>
            </a:r>
          </a:p>
        </p:txBody>
      </p:sp>
      <p:sp>
        <p:nvSpPr>
          <p:cNvPr id="24" name="Elipse 23"/>
          <p:cNvSpPr/>
          <p:nvPr/>
        </p:nvSpPr>
        <p:spPr>
          <a:xfrm>
            <a:off x="5646000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3</a:t>
            </a:r>
          </a:p>
        </p:txBody>
      </p:sp>
      <p:sp>
        <p:nvSpPr>
          <p:cNvPr id="25" name="Elipse 24"/>
          <p:cNvSpPr/>
          <p:nvPr/>
        </p:nvSpPr>
        <p:spPr>
          <a:xfrm>
            <a:off x="8103484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4</a:t>
            </a:r>
          </a:p>
        </p:txBody>
      </p:sp>
      <p:sp>
        <p:nvSpPr>
          <p:cNvPr id="26" name="Elipse 25"/>
          <p:cNvSpPr/>
          <p:nvPr/>
        </p:nvSpPr>
        <p:spPr>
          <a:xfrm>
            <a:off x="10560968" y="1955063"/>
            <a:ext cx="900000" cy="900000"/>
          </a:xfrm>
          <a:prstGeom prst="ellipse">
            <a:avLst/>
          </a:prstGeom>
          <a:solidFill>
            <a:srgbClr val="9DC9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0" dirty="0">
                <a:latin typeface="Bahnschrift SemiBold SemiConden" panose="020B0502040204020203" pitchFamily="34" charset="0"/>
              </a:rPr>
              <a:t>5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601087" y="3021392"/>
            <a:ext cx="1159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Instalar</a:t>
            </a:r>
            <a:endParaRPr lang="pt-BR" sz="2400" dirty="0">
              <a:solidFill>
                <a:srgbClr val="9DC99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2980824" y="3026414"/>
            <a:ext cx="131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Registrar</a:t>
            </a:r>
            <a:endParaRPr lang="pt-BR" sz="2400" dirty="0">
              <a:solidFill>
                <a:srgbClr val="9DC99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500454" y="3021393"/>
            <a:ext cx="1191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Analisar</a:t>
            </a:r>
            <a:endParaRPr lang="pt-BR" sz="2400" dirty="0">
              <a:solidFill>
                <a:srgbClr val="9DC99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8201981" y="3021393"/>
            <a:ext cx="703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Agir</a:t>
            </a:r>
            <a:endParaRPr lang="pt-BR" sz="2400" dirty="0">
              <a:solidFill>
                <a:srgbClr val="9DC994"/>
              </a:solidFill>
              <a:latin typeface="Bahnschrift SemiBold SemiConden" panose="020B0502040204020203" pitchFamily="34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0522182" y="3021393"/>
            <a:ext cx="977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9DC994"/>
                </a:solidFill>
                <a:latin typeface="Bahnschrift SemiBold SemiConden" panose="020B0502040204020203" pitchFamily="34" charset="0"/>
              </a:rPr>
              <a:t>Colher</a:t>
            </a:r>
            <a:endParaRPr lang="pt-BR" sz="2400" dirty="0">
              <a:solidFill>
                <a:srgbClr val="9DC994"/>
              </a:solidFill>
              <a:latin typeface="Bahnschrift SemiBold SemiConden" panose="020B0502040204020203" pitchFamily="34" charset="0"/>
            </a:endParaRPr>
          </a:p>
        </p:txBody>
      </p:sp>
      <p:pic>
        <p:nvPicPr>
          <p:cNvPr id="1026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8" t="65247" r="55458" b="9105"/>
          <a:stretch/>
        </p:blipFill>
        <p:spPr bwMode="auto">
          <a:xfrm>
            <a:off x="904559" y="111333"/>
            <a:ext cx="2283958" cy="11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261" t="65247" r="10024" b="9105"/>
          <a:stretch/>
        </p:blipFill>
        <p:spPr bwMode="auto">
          <a:xfrm>
            <a:off x="7478561" y="958714"/>
            <a:ext cx="2340324" cy="95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eck out the best Flaticon summer resources of the week - Freepik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5780"/>
                    </a14:imgEffect>
                    <a14:imgEffect>
                      <a14:saturation sat="55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484" t="4096" r="38722" b="67690"/>
          <a:stretch/>
        </p:blipFill>
        <p:spPr bwMode="auto">
          <a:xfrm flipH="1">
            <a:off x="11216830" y="-360326"/>
            <a:ext cx="1302707" cy="151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m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5" t="65359" r="20580" b="482"/>
          <a:stretch/>
        </p:blipFill>
        <p:spPr>
          <a:xfrm>
            <a:off x="8084746" y="4565938"/>
            <a:ext cx="1747318" cy="2399928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34" t="65359" r="5304" b="482"/>
          <a:stretch/>
        </p:blipFill>
        <p:spPr>
          <a:xfrm>
            <a:off x="10864157" y="4561403"/>
            <a:ext cx="1153275" cy="239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136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9" grpId="0"/>
      <p:bldP spid="30" grpId="0"/>
      <p:bldP spid="31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475"/>
            <a:ext cx="12205116" cy="59946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F316A52-8AE5-4E8A-A585-CE4FE00AD8A0}"/>
              </a:ext>
            </a:extLst>
          </p:cNvPr>
          <p:cNvSpPr/>
          <p:nvPr/>
        </p:nvSpPr>
        <p:spPr>
          <a:xfrm>
            <a:off x="4146229" y="183917"/>
            <a:ext cx="3781244" cy="6282904"/>
          </a:xfrm>
          <a:prstGeom prst="rect">
            <a:avLst/>
          </a:prstGeom>
          <a:ln>
            <a:solidFill>
              <a:schemeClr val="bg2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34" descr="A picture containing mirror&#10;&#10;Description generated with very high confidence">
            <a:extLst>
              <a:ext uri="{FF2B5EF4-FFF2-40B4-BE49-F238E27FC236}">
                <a16:creationId xmlns:a16="http://schemas.microsoft.com/office/drawing/2014/main" id="{5B8FE133-BCAD-4BA1-8A47-70AF5550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9" t="7915" r="6788" b="7366"/>
          <a:stretch/>
        </p:blipFill>
        <p:spPr>
          <a:xfrm>
            <a:off x="3809085" y="2009251"/>
            <a:ext cx="4992808" cy="328586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F17BE7D-CD9E-4203-85EC-8B1F4ABDA759}"/>
              </a:ext>
            </a:extLst>
          </p:cNvPr>
          <p:cNvSpPr/>
          <p:nvPr/>
        </p:nvSpPr>
        <p:spPr>
          <a:xfrm>
            <a:off x="8269009" y="177103"/>
            <a:ext cx="3781244" cy="6282904"/>
          </a:xfrm>
          <a:prstGeom prst="rect">
            <a:avLst/>
          </a:prstGeom>
          <a:ln>
            <a:solidFill>
              <a:schemeClr val="bg2"/>
            </a:solidFill>
            <a:prstDash val="solid"/>
            <a:extLst>
              <a:ext uri="{C807C97D-BFC1-408E-A445-0C87EB9F89A2}">
                <ask:lineSketchStyleProps xmlns:ask="http://schemas.microsoft.com/office/drawing/2018/sketchyshapes" xmlns="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5C7221-6833-472D-8BF2-366EC628CF20}"/>
              </a:ext>
            </a:extLst>
          </p:cNvPr>
          <p:cNvSpPr/>
          <p:nvPr/>
        </p:nvSpPr>
        <p:spPr>
          <a:xfrm>
            <a:off x="153594" y="154531"/>
            <a:ext cx="3794612" cy="6309641"/>
          </a:xfrm>
          <a:prstGeom prst="rect">
            <a:avLst/>
          </a:prstGeom>
          <a:ln>
            <a:solidFill>
              <a:schemeClr val="bg2"/>
            </a:solidFill>
            <a:extLst>
              <a:ext uri="{C807C97D-BFC1-408E-A445-0C87EB9F89A2}">
                <ask:lineSketchStyleProps xmlns:ask="http://schemas.microsoft.com/office/drawing/2018/sketchyshapes" xmlns="" sd="283741067">
                  <a:custGeom>
                    <a:avLst/>
                    <a:gdLst>
                      <a:gd name="connsiteX0" fmla="*/ 0 w 3794612"/>
                      <a:gd name="connsiteY0" fmla="*/ 0 h 6309641"/>
                      <a:gd name="connsiteX1" fmla="*/ 3794612 w 3794612"/>
                      <a:gd name="connsiteY1" fmla="*/ 0 h 6309641"/>
                      <a:gd name="connsiteX2" fmla="*/ 3794612 w 3794612"/>
                      <a:gd name="connsiteY2" fmla="*/ 6309641 h 6309641"/>
                      <a:gd name="connsiteX3" fmla="*/ 0 w 3794612"/>
                      <a:gd name="connsiteY3" fmla="*/ 6309641 h 6309641"/>
                      <a:gd name="connsiteX4" fmla="*/ 0 w 3794612"/>
                      <a:gd name="connsiteY4" fmla="*/ 0 h 6309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4612" h="6309641" fill="none" extrusionOk="0">
                        <a:moveTo>
                          <a:pt x="0" y="0"/>
                        </a:moveTo>
                        <a:cubicBezTo>
                          <a:pt x="761209" y="-59067"/>
                          <a:pt x="2735278" y="-129691"/>
                          <a:pt x="3794612" y="0"/>
                        </a:cubicBezTo>
                        <a:cubicBezTo>
                          <a:pt x="3758934" y="876509"/>
                          <a:pt x="3720066" y="5587261"/>
                          <a:pt x="3794612" y="6309641"/>
                        </a:cubicBezTo>
                        <a:cubicBezTo>
                          <a:pt x="2136065" y="6440629"/>
                          <a:pt x="737822" y="6217672"/>
                          <a:pt x="0" y="6309641"/>
                        </a:cubicBezTo>
                        <a:cubicBezTo>
                          <a:pt x="168807" y="3657863"/>
                          <a:pt x="-137122" y="1048678"/>
                          <a:pt x="0" y="0"/>
                        </a:cubicBezTo>
                        <a:close/>
                      </a:path>
                      <a:path w="3794612" h="6309641" stroke="0" extrusionOk="0">
                        <a:moveTo>
                          <a:pt x="0" y="0"/>
                        </a:moveTo>
                        <a:cubicBezTo>
                          <a:pt x="1400852" y="124235"/>
                          <a:pt x="3314198" y="-150204"/>
                          <a:pt x="3794612" y="0"/>
                        </a:cubicBezTo>
                        <a:cubicBezTo>
                          <a:pt x="3907922" y="2576508"/>
                          <a:pt x="3642584" y="4849786"/>
                          <a:pt x="3794612" y="6309641"/>
                        </a:cubicBezTo>
                        <a:cubicBezTo>
                          <a:pt x="2624262" y="6280881"/>
                          <a:pt x="1310616" y="6339202"/>
                          <a:pt x="0" y="6309641"/>
                        </a:cubicBezTo>
                        <a:cubicBezTo>
                          <a:pt x="101116" y="3526884"/>
                          <a:pt x="-1037" y="213709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7D4115-64BD-43FB-A90F-4A5E1A244563}"/>
              </a:ext>
            </a:extLst>
          </p:cNvPr>
          <p:cNvSpPr txBox="1"/>
          <p:nvPr/>
        </p:nvSpPr>
        <p:spPr>
          <a:xfrm>
            <a:off x="83187" y="207000"/>
            <a:ext cx="9370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Sensor DHT 11 &amp; Arduino UNO</a:t>
            </a:r>
            <a:endParaRPr lang="en-US"/>
          </a:p>
        </p:txBody>
      </p:sp>
      <p:pic>
        <p:nvPicPr>
          <p:cNvPr id="17" name="Picture 20" descr="A circuit board&#10;&#10;Description generated with very high confidence">
            <a:extLst>
              <a:ext uri="{FF2B5EF4-FFF2-40B4-BE49-F238E27FC236}">
                <a16:creationId xmlns:a16="http://schemas.microsoft.com/office/drawing/2014/main" id="{76F76312-D691-4B8F-BE95-C9C79DEF0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49" t="1527" r="32287" b="13250"/>
          <a:stretch/>
        </p:blipFill>
        <p:spPr>
          <a:xfrm>
            <a:off x="765810" y="1123645"/>
            <a:ext cx="1995579" cy="11713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F914C9-87AB-4BC5-892E-40732A6E237B}"/>
              </a:ext>
            </a:extLst>
          </p:cNvPr>
          <p:cNvSpPr txBox="1"/>
          <p:nvPr/>
        </p:nvSpPr>
        <p:spPr>
          <a:xfrm>
            <a:off x="5474042" y="-4209"/>
            <a:ext cx="1923692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>
                <a:solidFill>
                  <a:schemeClr val="accent6"/>
                </a:solidFill>
                <a:latin typeface="Arial"/>
                <a:cs typeface="Calibri"/>
              </a:rPr>
              <a:t>LLD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303D1A-E34A-4735-B17D-CD4B683F23FD}"/>
              </a:ext>
            </a:extLst>
          </p:cNvPr>
          <p:cNvGrpSpPr/>
          <p:nvPr/>
        </p:nvGrpSpPr>
        <p:grpSpPr>
          <a:xfrm>
            <a:off x="1236448" y="3786500"/>
            <a:ext cx="1487211" cy="1359329"/>
            <a:chOff x="1267649" y="4723491"/>
            <a:chExt cx="1487211" cy="1359329"/>
          </a:xfrm>
        </p:grpSpPr>
        <p:pic>
          <p:nvPicPr>
            <p:cNvPr id="14" name="Picture 14" descr="A close up of a building&#10;&#10;Description generated with high confidence">
              <a:extLst>
                <a:ext uri="{FF2B5EF4-FFF2-40B4-BE49-F238E27FC236}">
                  <a16:creationId xmlns:a16="http://schemas.microsoft.com/office/drawing/2014/main" id="{EA2F1976-3E0F-4237-B29A-37F0E2AEE6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216" t="5941" r="22569" b="-327"/>
            <a:stretch/>
          </p:blipFill>
          <p:spPr>
            <a:xfrm>
              <a:off x="1267649" y="4723491"/>
              <a:ext cx="1487211" cy="1359329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5C23BC-5E76-4CE0-A1F3-7F4BC28BE927}"/>
                </a:ext>
              </a:extLst>
            </p:cNvPr>
            <p:cNvGrpSpPr/>
            <p:nvPr/>
          </p:nvGrpSpPr>
          <p:grpSpPr>
            <a:xfrm>
              <a:off x="1526678" y="4855216"/>
              <a:ext cx="955452" cy="493930"/>
              <a:chOff x="1920815" y="7269373"/>
              <a:chExt cx="955452" cy="493930"/>
            </a:xfrm>
          </p:grpSpPr>
          <p:pic>
            <p:nvPicPr>
              <p:cNvPr id="16" name="Picture 16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9516DB18-87A0-4C42-B2E1-4DE044953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815" y="7269373"/>
                <a:ext cx="644107" cy="355209"/>
              </a:xfrm>
              <a:prstGeom prst="rect">
                <a:avLst/>
              </a:prstGeom>
            </p:spPr>
          </p:pic>
          <p:pic>
            <p:nvPicPr>
              <p:cNvPr id="18" name="Picture 18" descr="A picture containing object, clock&#10;&#10;Description generated with very high confidence">
                <a:extLst>
                  <a:ext uri="{FF2B5EF4-FFF2-40B4-BE49-F238E27FC236}">
                    <a16:creationId xmlns:a16="http://schemas.microsoft.com/office/drawing/2014/main" id="{FE9E1CC3-CE19-4938-8B94-FEA5EFF69E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05329" y="7484137"/>
                <a:ext cx="370938" cy="279166"/>
              </a:xfrm>
              <a:prstGeom prst="rect">
                <a:avLst/>
              </a:prstGeom>
            </p:spPr>
          </p:pic>
        </p:grpSp>
      </p:grpSp>
      <p:pic>
        <p:nvPicPr>
          <p:cNvPr id="31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28EEC7-66D3-47F0-A420-ED29D98353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740000">
            <a:off x="1698033" y="3336812"/>
            <a:ext cx="480472" cy="354880"/>
          </a:xfrm>
          <a:prstGeom prst="rect">
            <a:avLst/>
          </a:prstGeom>
        </p:spPr>
      </p:pic>
      <p:pic>
        <p:nvPicPr>
          <p:cNvPr id="28" name="Picture 3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C6CD47D-F6B8-4B36-B602-21D67461A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396" y="3635220"/>
            <a:ext cx="759883" cy="759883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A6348AE-E940-4E9E-89A1-A2CB6785FD75}"/>
              </a:ext>
            </a:extLst>
          </p:cNvPr>
          <p:cNvCxnSpPr>
            <a:cxnSpLocks/>
          </p:cNvCxnSpPr>
          <p:nvPr/>
        </p:nvCxnSpPr>
        <p:spPr>
          <a:xfrm flipV="1">
            <a:off x="2581650" y="6051293"/>
            <a:ext cx="2308254" cy="3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0082DBB-75E8-49FD-A889-33EAA2C72381}"/>
              </a:ext>
            </a:extLst>
          </p:cNvPr>
          <p:cNvGrpSpPr/>
          <p:nvPr/>
        </p:nvGrpSpPr>
        <p:grpSpPr>
          <a:xfrm>
            <a:off x="4143563" y="1610994"/>
            <a:ext cx="1104182" cy="1434043"/>
            <a:chOff x="6822596" y="673138"/>
            <a:chExt cx="1104182" cy="1434043"/>
          </a:xfrm>
        </p:grpSpPr>
        <p:pic>
          <p:nvPicPr>
            <p:cNvPr id="2" name="Picture 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F4F739C1-2FB6-4707-8102-B2365519D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rgbClr val="55ABDD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100000"/>
                      </a14:imgEffect>
                      <a14:imgEffect>
                        <a14:colorTemperature colorTemp="11500"/>
                      </a14:imgEffect>
                      <a14:imgEffect>
                        <a14:saturation sat="148000"/>
                      </a14:imgEffect>
                      <a14:imgEffect>
                        <a14:brightnessContrast bright="100000" contrast="-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09759" y="673138"/>
              <a:ext cx="931653" cy="8741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592DE8-DF45-436F-BF24-5650820540A7}"/>
                </a:ext>
              </a:extLst>
            </p:cNvPr>
            <p:cNvSpPr txBox="1"/>
            <p:nvPr/>
          </p:nvSpPr>
          <p:spPr>
            <a:xfrm>
              <a:off x="6822596" y="1460850"/>
              <a:ext cx="1104182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dirty="0">
                  <a:solidFill>
                    <a:srgbClr val="7CC3DC"/>
                  </a:solidFill>
                  <a:latin typeface="Verdana"/>
                  <a:ea typeface="Verdana"/>
                  <a:cs typeface="Verdana"/>
                </a:rPr>
                <a:t>AZURE</a:t>
              </a:r>
            </a:p>
            <a:p>
              <a:endParaRPr lang="en-US" b="1" dirty="0">
                <a:latin typeface="Verdana"/>
                <a:ea typeface="Verdana"/>
                <a:cs typeface="Verdana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16DCDA9-9DDE-4FC8-820E-6FAF6D1B3249}"/>
              </a:ext>
            </a:extLst>
          </p:cNvPr>
          <p:cNvSpPr txBox="1"/>
          <p:nvPr/>
        </p:nvSpPr>
        <p:spPr>
          <a:xfrm>
            <a:off x="5520198" y="5152189"/>
            <a:ext cx="10454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Arial"/>
                <a:cs typeface="Arial"/>
              </a:rPr>
              <a:t>Internet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2D97B86-4297-4DB0-8D94-E137F14AF2CD}"/>
              </a:ext>
            </a:extLst>
          </p:cNvPr>
          <p:cNvCxnSpPr>
            <a:cxnSpLocks/>
          </p:cNvCxnSpPr>
          <p:nvPr/>
        </p:nvCxnSpPr>
        <p:spPr>
          <a:xfrm>
            <a:off x="6973459" y="1731901"/>
            <a:ext cx="2709045" cy="111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5" name="Picture 56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738701D-F120-4564-BB2D-4387438E6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4583" y="3891095"/>
            <a:ext cx="937453" cy="575069"/>
          </a:xfrm>
          <a:prstGeom prst="rect">
            <a:avLst/>
          </a:prstGeom>
        </p:spPr>
      </p:pic>
      <p:pic>
        <p:nvPicPr>
          <p:cNvPr id="87" name="Picture 8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8F9572D-A56B-4368-A994-CAE3DB9329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18569" y="4399648"/>
            <a:ext cx="1607390" cy="1693653"/>
          </a:xfrm>
          <a:prstGeom prst="rect">
            <a:avLst/>
          </a:prstGeom>
        </p:spPr>
      </p:pic>
      <p:pic>
        <p:nvPicPr>
          <p:cNvPr id="91" name="Picture 9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E414950-2BFD-480D-BDBF-EB410269662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4964" y="5543280"/>
            <a:ext cx="802258" cy="759126"/>
          </a:xfrm>
          <a:prstGeom prst="rect">
            <a:avLst/>
          </a:prstGeom>
        </p:spPr>
      </p:pic>
      <p:pic>
        <p:nvPicPr>
          <p:cNvPr id="19" name="Picture 19" descr="A picture containing circuit&#10;&#10;Description generated with very high confidence">
            <a:extLst>
              <a:ext uri="{FF2B5EF4-FFF2-40B4-BE49-F238E27FC236}">
                <a16:creationId xmlns:a16="http://schemas.microsoft.com/office/drawing/2014/main" id="{3A51CA80-0E43-4581-8068-BC884D8C98F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3269" t="25091" r="32735" b="38182"/>
          <a:stretch/>
        </p:blipFill>
        <p:spPr>
          <a:xfrm>
            <a:off x="1058099" y="272355"/>
            <a:ext cx="514816" cy="70332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5F56197-B00A-48D1-A7C8-ED638759EFAA}"/>
              </a:ext>
            </a:extLst>
          </p:cNvPr>
          <p:cNvSpPr/>
          <p:nvPr/>
        </p:nvSpPr>
        <p:spPr>
          <a:xfrm>
            <a:off x="9408695" y="6312390"/>
            <a:ext cx="1696526" cy="5319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cs typeface="Calibri"/>
              </a:rPr>
              <a:t>Cliente</a:t>
            </a:r>
            <a:endParaRPr lang="en-US" b="1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4D6B4E-925F-42AC-88EB-85613EC499FC}"/>
              </a:ext>
            </a:extLst>
          </p:cNvPr>
          <p:cNvGrpSpPr/>
          <p:nvPr/>
        </p:nvGrpSpPr>
        <p:grpSpPr>
          <a:xfrm>
            <a:off x="1585072" y="581025"/>
            <a:ext cx="344021" cy="477930"/>
            <a:chOff x="1766047" y="533400"/>
            <a:chExt cx="286871" cy="277906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3A092CC-EDC3-4F29-ADE5-521144AE7CF6}"/>
                </a:ext>
              </a:extLst>
            </p:cNvPr>
            <p:cNvCxnSpPr/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4D54455-ED41-43A7-8CFE-F60DD8540291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7" y="542364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A7F5D46-1415-42BF-A2FA-CC49917D5D54}"/>
              </a:ext>
            </a:extLst>
          </p:cNvPr>
          <p:cNvGrpSpPr/>
          <p:nvPr/>
        </p:nvGrpSpPr>
        <p:grpSpPr>
          <a:xfrm>
            <a:off x="10157803" y="2973781"/>
            <a:ext cx="1759593" cy="1799004"/>
            <a:chOff x="10131066" y="1598852"/>
            <a:chExt cx="1759593" cy="1799004"/>
          </a:xfrm>
        </p:grpSpPr>
        <p:pic>
          <p:nvPicPr>
            <p:cNvPr id="77" name="Picture 77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5AF5C79-809B-4E12-BB34-0B6AE6AF6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131066" y="1598852"/>
              <a:ext cx="1759593" cy="1799004"/>
            </a:xfrm>
            <a:prstGeom prst="rect">
              <a:avLst/>
            </a:prstGeom>
          </p:spPr>
        </p:pic>
        <p:pic>
          <p:nvPicPr>
            <p:cNvPr id="10" name="Picture 12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5F423DD1-389F-4D8B-92EA-EA8E97F8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518475" y="2014268"/>
              <a:ext cx="399692" cy="356562"/>
            </a:xfrm>
            <a:prstGeom prst="rect">
              <a:avLst/>
            </a:prstGeom>
          </p:spPr>
        </p:pic>
        <p:pic>
          <p:nvPicPr>
            <p:cNvPr id="20" name="Picture 20" descr="A picture containing lamp, light&#10;&#10;Description generated with very high confidence">
              <a:extLst>
                <a:ext uri="{FF2B5EF4-FFF2-40B4-BE49-F238E27FC236}">
                  <a16:creationId xmlns:a16="http://schemas.microsoft.com/office/drawing/2014/main" id="{ACE93CC1-BBC7-411D-A166-C68C1CBF4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037303" y="2189046"/>
              <a:ext cx="491291" cy="451187"/>
            </a:xfrm>
            <a:prstGeom prst="rect">
              <a:avLst/>
            </a:prstGeom>
          </p:spPr>
        </p:pic>
        <p:pic>
          <p:nvPicPr>
            <p:cNvPr id="15" name="Picture 31" descr="A picture containing graphics, drawing&#10;&#10;Description generated with very high confidence">
              <a:extLst>
                <a:ext uri="{FF2B5EF4-FFF2-40B4-BE49-F238E27FC236}">
                  <a16:creationId xmlns:a16="http://schemas.microsoft.com/office/drawing/2014/main" id="{B58F3B31-DCC5-4625-892D-2FDDC6397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489721" y="2416834"/>
              <a:ext cx="428446" cy="399692"/>
            </a:xfrm>
            <a:prstGeom prst="rect">
              <a:avLst/>
            </a:prstGeom>
          </p:spPr>
        </p:pic>
      </p:grpSp>
      <p:pic>
        <p:nvPicPr>
          <p:cNvPr id="5" name="Picture 6" descr="A close up of a mirror&#10;&#10;Description generated with high confidence">
            <a:extLst>
              <a:ext uri="{FF2B5EF4-FFF2-40B4-BE49-F238E27FC236}">
                <a16:creationId xmlns:a16="http://schemas.microsoft.com/office/drawing/2014/main" id="{A068526C-F650-441B-9F28-7D4638B11A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42964" y="3793155"/>
            <a:ext cx="284915" cy="2982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200A569-D8C9-4244-BC41-8059427095B0}"/>
              </a:ext>
            </a:extLst>
          </p:cNvPr>
          <p:cNvSpPr txBox="1"/>
          <p:nvPr/>
        </p:nvSpPr>
        <p:spPr>
          <a:xfrm>
            <a:off x="-2539" y="1588124"/>
            <a:ext cx="9370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Arduino UNO</a:t>
            </a:r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FEE5F57-A84B-4DE2-8E41-5CC8AB57B796}"/>
              </a:ext>
            </a:extLst>
          </p:cNvPr>
          <p:cNvGrpSpPr/>
          <p:nvPr/>
        </p:nvGrpSpPr>
        <p:grpSpPr>
          <a:xfrm>
            <a:off x="8777806" y="3366748"/>
            <a:ext cx="831014" cy="845391"/>
            <a:chOff x="8630753" y="2083380"/>
            <a:chExt cx="831014" cy="845391"/>
          </a:xfrm>
        </p:grpSpPr>
        <p:pic>
          <p:nvPicPr>
            <p:cNvPr id="79" name="Picture 7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CE9063F6-164F-40D8-BC09-13D8B2411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630753" y="2083380"/>
              <a:ext cx="831014" cy="845391"/>
            </a:xfrm>
            <a:prstGeom prst="rect">
              <a:avLst/>
            </a:prstGeom>
          </p:spPr>
        </p:pic>
        <p:pic>
          <p:nvPicPr>
            <p:cNvPr id="7" name="Picture 12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91C8F9B5-537E-4849-B373-92C2A06C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807570" y="2301815"/>
              <a:ext cx="485956" cy="442823"/>
            </a:xfrm>
            <a:prstGeom prst="rect">
              <a:avLst/>
            </a:prstGeom>
          </p:spPr>
        </p:pic>
      </p:grpSp>
      <p:pic>
        <p:nvPicPr>
          <p:cNvPr id="32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CD428B6-5BC0-48D1-A99D-7D5B3BB797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502859" y="3355025"/>
            <a:ext cx="365126" cy="338389"/>
          </a:xfrm>
          <a:prstGeom prst="rect">
            <a:avLst/>
          </a:prstGeom>
        </p:spPr>
      </p:pic>
      <p:pic>
        <p:nvPicPr>
          <p:cNvPr id="41" name="Picture 4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2DC4C1B-A795-4382-ADAD-01AEEAE1546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340903" y="4708683"/>
            <a:ext cx="1549879" cy="117799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A204983-1295-4640-8281-82ACDCEC19C0}"/>
              </a:ext>
            </a:extLst>
          </p:cNvPr>
          <p:cNvGrpSpPr/>
          <p:nvPr/>
        </p:nvGrpSpPr>
        <p:grpSpPr>
          <a:xfrm>
            <a:off x="8406335" y="4372663"/>
            <a:ext cx="1764302" cy="1744968"/>
            <a:chOff x="8379598" y="3116031"/>
            <a:chExt cx="1764302" cy="1744968"/>
          </a:xfrm>
        </p:grpSpPr>
        <p:pic>
          <p:nvPicPr>
            <p:cNvPr id="12" name="Picture 18" descr="A desktop computer sitting on top of a computer&#10;&#10;Description generated with high confidence">
              <a:extLst>
                <a:ext uri="{FF2B5EF4-FFF2-40B4-BE49-F238E27FC236}">
                  <a16:creationId xmlns:a16="http://schemas.microsoft.com/office/drawing/2014/main" id="{6D1DADBB-B14F-442D-AC6E-72D73185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8379598" y="3116031"/>
              <a:ext cx="1764302" cy="1744968"/>
            </a:xfrm>
            <a:prstGeom prst="rect">
              <a:avLst/>
            </a:prstGeom>
          </p:spPr>
        </p:pic>
        <p:pic>
          <p:nvPicPr>
            <p:cNvPr id="43" name="Picture 45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BE213BE6-CA22-4FCC-961B-60FECFC19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807569" y="3480759"/>
              <a:ext cx="514712" cy="586597"/>
            </a:xfrm>
            <a:prstGeom prst="rect">
              <a:avLst/>
            </a:prstGeom>
          </p:spPr>
        </p:pic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FA10F13-21C3-4D47-A598-73BB787ADCA6}"/>
              </a:ext>
            </a:extLst>
          </p:cNvPr>
          <p:cNvSpPr/>
          <p:nvPr/>
        </p:nvSpPr>
        <p:spPr>
          <a:xfrm>
            <a:off x="5086933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Processamento de Dados</a:t>
            </a:r>
          </a:p>
        </p:txBody>
      </p:sp>
      <p:pic>
        <p:nvPicPr>
          <p:cNvPr id="46" name="Picture 48">
            <a:extLst>
              <a:ext uri="{FF2B5EF4-FFF2-40B4-BE49-F238E27FC236}">
                <a16:creationId xmlns:a16="http://schemas.microsoft.com/office/drawing/2014/main" id="{FECA8558-FDEF-4382-9DD7-AA1F34C73016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-709" t="2158" r="1418" b="2878"/>
          <a:stretch/>
        </p:blipFill>
        <p:spPr>
          <a:xfrm>
            <a:off x="5483236" y="797843"/>
            <a:ext cx="1328515" cy="1257929"/>
          </a:xfrm>
          <a:prstGeom prst="rect">
            <a:avLst/>
          </a:prstGeom>
        </p:spPr>
      </p:pic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B0DF89-FC75-48EA-879B-BA5937B896C7}"/>
              </a:ext>
            </a:extLst>
          </p:cNvPr>
          <p:cNvCxnSpPr>
            <a:cxnSpLocks/>
          </p:cNvCxnSpPr>
          <p:nvPr/>
        </p:nvCxnSpPr>
        <p:spPr>
          <a:xfrm flipH="1" flipV="1">
            <a:off x="6090591" y="2100323"/>
            <a:ext cx="4744" cy="483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486D4765-40BF-4213-B401-290ABD921896}"/>
              </a:ext>
            </a:extLst>
          </p:cNvPr>
          <p:cNvCxnSpPr>
            <a:cxnSpLocks/>
          </p:cNvCxnSpPr>
          <p:nvPr/>
        </p:nvCxnSpPr>
        <p:spPr>
          <a:xfrm flipH="1" flipV="1">
            <a:off x="6031966" y="4624152"/>
            <a:ext cx="0" cy="5510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9" descr="A circuit board&#10;&#10;Description generated with very high confidence">
            <a:extLst>
              <a:ext uri="{FF2B5EF4-FFF2-40B4-BE49-F238E27FC236}">
                <a16:creationId xmlns:a16="http://schemas.microsoft.com/office/drawing/2014/main" id="{90037010-21C6-4ABF-935D-62FF08092049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991" t="19943" r="988" b="11111"/>
          <a:stretch/>
        </p:blipFill>
        <p:spPr>
          <a:xfrm rot="-60000">
            <a:off x="1178561" y="2423515"/>
            <a:ext cx="1213690" cy="853089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6696DF4-AD6B-4A3D-85F3-260323630288}"/>
              </a:ext>
            </a:extLst>
          </p:cNvPr>
          <p:cNvSpPr txBox="1"/>
          <p:nvPr/>
        </p:nvSpPr>
        <p:spPr>
          <a:xfrm>
            <a:off x="83186" y="2207249"/>
            <a:ext cx="93706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cs typeface="Calibri"/>
              </a:rPr>
              <a:t>+      </a:t>
            </a:r>
          </a:p>
          <a:p>
            <a:pPr algn="r"/>
            <a:endParaRPr lang="en-US" sz="1200" b="1">
              <a:latin typeface="Arial"/>
              <a:cs typeface="Calibri"/>
            </a:endParaRPr>
          </a:p>
          <a:p>
            <a:pPr algn="r"/>
            <a:r>
              <a:rPr lang="en-US" sz="1200" b="1">
                <a:latin typeface="Arial"/>
                <a:cs typeface="Calibri"/>
              </a:rPr>
              <a:t>Shield esp8266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BD09B90-71FB-4D9A-8255-D6707759A32E}"/>
              </a:ext>
            </a:extLst>
          </p:cNvPr>
          <p:cNvGrpSpPr/>
          <p:nvPr/>
        </p:nvGrpSpPr>
        <p:grpSpPr>
          <a:xfrm rot="5400000">
            <a:off x="2270584" y="2457598"/>
            <a:ext cx="429747" cy="259081"/>
            <a:chOff x="1766047" y="533400"/>
            <a:chExt cx="286872" cy="277905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BBDBDF3-172B-42DC-AF97-2939BBC7E137}"/>
                </a:ext>
              </a:extLst>
            </p:cNvPr>
            <p:cNvCxnSpPr>
              <a:cxnSpLocks/>
            </p:cNvCxnSpPr>
            <p:nvPr/>
          </p:nvCxnSpPr>
          <p:spPr>
            <a:xfrm>
              <a:off x="1766047" y="533400"/>
              <a:ext cx="286311" cy="561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6DC49F-1786-4523-9B89-15E29724279D}"/>
                </a:ext>
              </a:extLst>
            </p:cNvPr>
            <p:cNvCxnSpPr>
              <a:cxnSpLocks/>
            </p:cNvCxnSpPr>
            <p:nvPr/>
          </p:nvCxnSpPr>
          <p:spPr>
            <a:xfrm>
              <a:off x="2052918" y="542363"/>
              <a:ext cx="1" cy="268942"/>
            </a:xfrm>
            <a:prstGeom prst="straightConnector1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C9F010F-FDEC-421C-9748-DED6388D820C}"/>
              </a:ext>
            </a:extLst>
          </p:cNvPr>
          <p:cNvSpPr txBox="1"/>
          <p:nvPr/>
        </p:nvSpPr>
        <p:spPr>
          <a:xfrm>
            <a:off x="178436" y="3988424"/>
            <a:ext cx="117519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b="1">
                <a:latin typeface="Arial"/>
                <a:ea typeface="Verdana"/>
                <a:cs typeface="Verdana"/>
              </a:rPr>
              <a:t>Notebook HP I7, 4GB RAM com Node.js e IDE Arduino</a:t>
            </a:r>
            <a:endParaRPr lang="en-US" sz="1100" b="1">
              <a:latin typeface="Arial"/>
              <a:cs typeface="Arial"/>
            </a:endParaRPr>
          </a:p>
        </p:txBody>
      </p:sp>
      <p:pic>
        <p:nvPicPr>
          <p:cNvPr id="33" name="Picture 39">
            <a:extLst>
              <a:ext uri="{FF2B5EF4-FFF2-40B4-BE49-F238E27FC236}">
                <a16:creationId xmlns:a16="http://schemas.microsoft.com/office/drawing/2014/main" id="{DFAEC3BB-3F84-48C2-B6A6-6268D534E23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554192" y="5497004"/>
            <a:ext cx="759126" cy="78788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E3E1860B-88E7-44DD-BB53-8457D14A1047}"/>
              </a:ext>
            </a:extLst>
          </p:cNvPr>
          <p:cNvSpPr txBox="1"/>
          <p:nvPr/>
        </p:nvSpPr>
        <p:spPr>
          <a:xfrm>
            <a:off x="178436" y="5664824"/>
            <a:ext cx="117519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 b="1">
                <a:latin typeface="Arial"/>
                <a:ea typeface="Verdana"/>
                <a:cs typeface="Verdana"/>
              </a:rPr>
              <a:t>Roteador Wireless 300Mbps</a:t>
            </a:r>
          </a:p>
        </p:txBody>
      </p:sp>
      <p:pic>
        <p:nvPicPr>
          <p:cNvPr id="80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6665C87-192C-43F4-A3D9-7CE71A689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740000">
            <a:off x="1792216" y="5148234"/>
            <a:ext cx="289972" cy="231055"/>
          </a:xfrm>
          <a:prstGeom prst="rect">
            <a:avLst/>
          </a:prstGeom>
        </p:spPr>
      </p:pic>
      <p:pic>
        <p:nvPicPr>
          <p:cNvPr id="66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28A353D-B7DF-4976-BBB6-6B7D31807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920000">
            <a:off x="9827731" y="1804095"/>
            <a:ext cx="841418" cy="64898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80FF39C9-3E3B-4476-85A7-5A8595BE4691}"/>
              </a:ext>
            </a:extLst>
          </p:cNvPr>
          <p:cNvSpPr/>
          <p:nvPr/>
        </p:nvSpPr>
        <p:spPr>
          <a:xfrm>
            <a:off x="882921" y="6341144"/>
            <a:ext cx="2185356" cy="5175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  <a:cs typeface="Calibri"/>
              </a:rPr>
              <a:t>Captura de Dados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DBAFF8-8044-4869-BC76-85A59E4D5B7D}"/>
              </a:ext>
            </a:extLst>
          </p:cNvPr>
          <p:cNvSpPr txBox="1"/>
          <p:nvPr/>
        </p:nvSpPr>
        <p:spPr>
          <a:xfrm>
            <a:off x="2057400" y="581025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7FF5D71-7022-4BA8-8D6D-43F3C77ABD76}"/>
              </a:ext>
            </a:extLst>
          </p:cNvPr>
          <p:cNvSpPr txBox="1"/>
          <p:nvPr/>
        </p:nvSpPr>
        <p:spPr>
          <a:xfrm>
            <a:off x="2676525" y="2447924"/>
            <a:ext cx="6667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/>
              <a:t>Jumper</a:t>
            </a:r>
            <a:endParaRPr lang="en-US" sz="1200">
              <a:cs typeface="Calibri"/>
            </a:endParaRPr>
          </a:p>
        </p:txBody>
      </p:sp>
      <p:pic>
        <p:nvPicPr>
          <p:cNvPr id="1030" name="Picture 6" descr="HTML, CSS e JavaScript, uma analogia - Huszardev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0" b="97836" l="100" r="98550">
                        <a14:foregroundMark x1="46500" y1="9558" x2="48450" y2="8837"/>
                        <a14:foregroundMark x1="48450" y1="7755" x2="48200" y2="2705"/>
                        <a14:foregroundMark x1="51700" y1="10550" x2="53950" y2="9829"/>
                        <a14:foregroundMark x1="54200" y1="9829" x2="51000" y2="2435"/>
                        <a14:foregroundMark x1="38500" y1="59423" x2="38250" y2="67448"/>
                        <a14:foregroundMark x1="61500" y1="62128" x2="61950" y2="68530"/>
                        <a14:foregroundMark x1="5150" y1="41208" x2="29700" y2="39405"/>
                        <a14:foregroundMark x1="4850" y1="41208" x2="25900" y2="84130"/>
                        <a14:foregroundMark x1="4450" y1="39675" x2="6800" y2="88729"/>
                        <a14:foregroundMark x1="5850" y1="25248" x2="6000" y2="31019"/>
                        <a14:foregroundMark x1="12450" y1="24527" x2="15500" y2="24707"/>
                        <a14:foregroundMark x1="18050" y1="30568" x2="18200" y2="24707"/>
                        <a14:foregroundMark x1="25050" y1="25789" x2="25450" y2="30298"/>
                        <a14:foregroundMark x1="77800" y1="30839" x2="75400" y2="31019"/>
                        <a14:foregroundMark x1="75550" y1="25248" x2="78200" y2="24527"/>
                        <a14:foregroundMark x1="84500" y1="24527" x2="80750" y2="24527"/>
                        <a14:foregroundMark x1="81700" y1="26240" x2="83950" y2="30568"/>
                        <a14:foregroundMark x1="87600" y1="31289" x2="90250" y2="31289"/>
                        <a14:foregroundMark x1="87200" y1="24977" x2="90400" y2="24527"/>
                        <a14:foregroundMark x1="87600" y1="27773" x2="86750" y2="25789"/>
                        <a14:foregroundMark x1="71600" y1="40938" x2="95850" y2="39946"/>
                        <a14:foregroundMark x1="95750" y1="39946" x2="71600" y2="90983"/>
                        <a14:foregroundMark x1="74700" y1="93057" x2="71900" y2="89991"/>
                        <a14:foregroundMark x1="28550" y1="43733" x2="27700" y2="88999"/>
                        <a14:foregroundMark x1="27700" y1="88999" x2="7250" y2="89270"/>
                        <a14:backgroundMark x1="14400" y1="10280" x2="14400" y2="10280"/>
                        <a14:backgroundMark x1="1350" y1="72047" x2="2750" y2="36159"/>
                        <a14:backgroundMark x1="4300" y1="94049" x2="1650" y2="63931"/>
                        <a14:backgroundMark x1="31100" y1="93237" x2="73850" y2="90983"/>
                        <a14:backgroundMark x1="41300" y1="88188" x2="33200" y2="24527"/>
                        <a14:backgroundMark x1="61100" y1="78900" x2="68650" y2="13886"/>
                        <a14:backgroundMark x1="68950" y1="25789" x2="99500" y2="25248"/>
                        <a14:backgroundMark x1="95750" y1="34355" x2="73300" y2="34355"/>
                        <a14:backgroundMark x1="97250" y1="23986" x2="80600" y2="2976"/>
                        <a14:backgroundMark x1="70050" y1="5230" x2="3300" y2="77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91" y="2982604"/>
            <a:ext cx="1811052" cy="100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640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315"/>
            <a:ext cx="12204250" cy="629668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4891386" y="0"/>
            <a:ext cx="2409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solidFill>
                  <a:srgbClr val="5CC49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cs typeface="Arial" pitchFamily="34" charset="0"/>
              </a:rPr>
              <a:t>SITES</a:t>
            </a:r>
            <a:endParaRPr lang="pt-BR" sz="7200" b="1" dirty="0">
              <a:solidFill>
                <a:srgbClr val="88CB9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  <p:pic>
        <p:nvPicPr>
          <p:cNvPr id="15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8" t="65247" r="55458" b="9105"/>
          <a:stretch/>
        </p:blipFill>
        <p:spPr bwMode="auto">
          <a:xfrm>
            <a:off x="161735" y="446311"/>
            <a:ext cx="2283958" cy="11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8" t="65247" r="55458" b="9105"/>
          <a:stretch/>
        </p:blipFill>
        <p:spPr bwMode="auto">
          <a:xfrm>
            <a:off x="10635086" y="1785166"/>
            <a:ext cx="1387898" cy="7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ontract Icon. Vector Illustration. Stock Illustration ...">
            <a:hlinkClick r:id="rId5" action="ppaction://hlinkfile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0" t="11149" r="20281" b="11397"/>
          <a:stretch/>
        </p:blipFill>
        <p:spPr bwMode="auto">
          <a:xfrm>
            <a:off x="3020553" y="2587978"/>
            <a:ext cx="693385" cy="92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Gráfico de linha | Ícone Grati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565" y="3088332"/>
            <a:ext cx="852522" cy="8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and Give Money Svg Png Icon Free Download (#528122 ...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9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338" y="2587978"/>
            <a:ext cx="926615" cy="92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676526" y="209742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Bahnschrift SemiBold SemiConden" panose="020B0502040204020203" pitchFamily="34" charset="0"/>
              </a:rPr>
              <a:t>INSTITUCIONAL</a:t>
            </a:r>
            <a:endParaRPr lang="pt-BR" dirty="0">
              <a:latin typeface="Bahnschrift SemiBold SemiConden" panose="020B0502040204020203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6631333" y="2491336"/>
            <a:ext cx="133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Bahnschrift SemiBold SemiConden" panose="020B0502040204020203" pitchFamily="34" charset="0"/>
              </a:rPr>
              <a:t>DASHBOARD</a:t>
            </a:r>
            <a:endParaRPr lang="pt-BR" dirty="0">
              <a:latin typeface="Bahnschrift SemiBold SemiConden" panose="020B05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8870767" y="1822341"/>
            <a:ext cx="1299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Bahnschrift SemiBold SemiConden" panose="020B0502040204020203" pitchFamily="34" charset="0"/>
              </a:rPr>
              <a:t>SIMULADOR</a:t>
            </a:r>
          </a:p>
          <a:p>
            <a:r>
              <a:rPr lang="pt-BR" dirty="0" smtClean="0">
                <a:latin typeface="Bahnschrift SemiBold SemiConden" panose="020B0502040204020203" pitchFamily="34" charset="0"/>
              </a:rPr>
              <a:t>FINANCEIRO</a:t>
            </a:r>
            <a:endParaRPr lang="pt-BR" dirty="0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1966"/>
            <a:ext cx="12192000" cy="6290365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3658398" y="0"/>
            <a:ext cx="4875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b="1" dirty="0" smtClean="0">
                <a:solidFill>
                  <a:srgbClr val="5CC49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Bahnschrift SemiBold SemiConden"/>
                <a:cs typeface="Arial" pitchFamily="34" charset="0"/>
              </a:rPr>
              <a:t>SIMULADOR</a:t>
            </a:r>
            <a:endParaRPr lang="pt-BR" sz="7200" b="1" dirty="0">
              <a:solidFill>
                <a:srgbClr val="88CB9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Bahnschrift SemiBold SemiConden"/>
              <a:cs typeface="Arial" pitchFamily="34" charset="0"/>
            </a:endParaRPr>
          </a:p>
        </p:txBody>
      </p:sp>
      <p:pic>
        <p:nvPicPr>
          <p:cNvPr id="15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8" t="65247" r="55458" b="9105"/>
          <a:stretch/>
        </p:blipFill>
        <p:spPr bwMode="auto">
          <a:xfrm>
            <a:off x="0" y="155024"/>
            <a:ext cx="2283958" cy="11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louds illustrations set - Vector download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481" b="88241" l="17637" r="84656">
                        <a14:foregroundMark x1="38154" y1="80741" x2="25985" y2="78704"/>
                        <a14:foregroundMark x1="25632" y1="70370" x2="25632" y2="70370"/>
                        <a14:foregroundMark x1="29277" y1="68426" x2="29277" y2="68426"/>
                        <a14:foregroundMark x1="37213" y1="72037" x2="37213" y2="720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8" t="65247" r="55458" b="9105"/>
          <a:stretch/>
        </p:blipFill>
        <p:spPr bwMode="auto">
          <a:xfrm>
            <a:off x="10855712" y="-192031"/>
            <a:ext cx="1387898" cy="7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2156" y="1573488"/>
            <a:ext cx="2349865" cy="235382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645" y="1323439"/>
            <a:ext cx="6494483" cy="773269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046" y="2819503"/>
            <a:ext cx="4982198" cy="782089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046" y="4374861"/>
            <a:ext cx="4982198" cy="78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8" y="500310"/>
            <a:ext cx="11710763" cy="622222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41" t="53588" r="11203" b="1217"/>
          <a:stretch/>
        </p:blipFill>
        <p:spPr>
          <a:xfrm rot="714163" flipV="1">
            <a:off x="5175080" y="-910099"/>
            <a:ext cx="5869714" cy="1858485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11506200" y="-76200"/>
            <a:ext cx="685800" cy="480060"/>
          </a:xfrm>
          <a:prstGeom prst="rect">
            <a:avLst/>
          </a:prstGeom>
          <a:solidFill>
            <a:srgbClr val="64A2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771" t="53588" r="11202" b="1217"/>
          <a:stretch/>
        </p:blipFill>
        <p:spPr>
          <a:xfrm rot="1967941" flipV="1">
            <a:off x="8497746" y="-325181"/>
            <a:ext cx="4658377" cy="185848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084619" y="604061"/>
            <a:ext cx="5034146" cy="25853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pt-BR" sz="5400" b="1" dirty="0" smtClean="0">
                <a:solidFill>
                  <a:srgbClr val="5CC4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MODELAGEM DE </a:t>
            </a:r>
          </a:p>
          <a:p>
            <a:pPr algn="r"/>
            <a:r>
              <a:rPr lang="pt-BR" sz="5400" b="1" dirty="0" smtClean="0">
                <a:solidFill>
                  <a:srgbClr val="5CC4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SemiConden" panose="020B0502040204020203" pitchFamily="34" charset="0"/>
              </a:rPr>
              <a:t>DADOS</a:t>
            </a:r>
            <a:endParaRPr lang="pt-BR" sz="5400" b="1" dirty="0">
              <a:solidFill>
                <a:srgbClr val="5CC4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18297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</TotalTime>
  <Words>647</Words>
  <Application>Microsoft Office PowerPoint</Application>
  <PresentationFormat>Widescreen</PresentationFormat>
  <Paragraphs>296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Arial Rounded MT Bold</vt:lpstr>
      <vt:lpstr>Bahnschrift SemiBold SemiConden</vt:lpstr>
      <vt:lpstr>Calibri</vt:lpstr>
      <vt:lpstr>Calibri Light</vt:lpstr>
      <vt:lpstr>Verdana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HENRIQUE GARCEZ ZIGON .</cp:lastModifiedBy>
  <cp:revision>101</cp:revision>
  <dcterms:created xsi:type="dcterms:W3CDTF">2020-04-06T00:51:41Z</dcterms:created>
  <dcterms:modified xsi:type="dcterms:W3CDTF">2020-05-03T00:04:58Z</dcterms:modified>
</cp:coreProperties>
</file>